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rial"/>
          <a:ea typeface="Arial"/>
          <a:cs typeface="Arial"/>
        </a:font>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wholeTbl>
    <a:band2H>
      <a:tcTxStyle/>
      <a:tcStyle>
        <a:tcBdr/>
        <a:fill>
          <a:solidFill>
            <a:srgbClr val="FFFFFF"/>
          </a:solidFill>
        </a:fill>
      </a:tcStyle>
    </a:band2H>
    <a:firstCol>
      <a:tcTxStyle b="off" i="off">
        <a:font>
          <a:latin typeface="Arial"/>
          <a:ea typeface="Arial"/>
          <a:cs typeface="Arial"/>
        </a:font>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Col>
    <a:lastRow>
      <a:tcTxStyle b="off" i="off">
        <a:font>
          <a:latin typeface="Arial"/>
          <a:ea typeface="Arial"/>
          <a:cs typeface="Arial"/>
        </a:font>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lastRow>
    <a:firstRow>
      <a:tcTxStyle b="off" i="off">
        <a:font>
          <a:latin typeface="Arial"/>
          <a:ea typeface="Arial"/>
          <a:cs typeface="Arial"/>
        </a:font>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Row>
  </a:tblStyle>
  <a:tblStyle styleId="{C7B018BB-80A7-4F77-B60F-C8B233D01FF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E3F9"/>
          </a:solidFill>
        </a:fill>
      </a:tcStyle>
    </a:wholeTbl>
    <a:band2H>
      <a:tcTxStyle/>
      <a:tcStyle>
        <a:tcBdr/>
        <a:fill>
          <a:solidFill>
            <a:srgbClr val="E6F1FC"/>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8EFCA"/>
          </a:solidFill>
        </a:fill>
      </a:tcStyle>
    </a:wholeTbl>
    <a:band2H>
      <a:tcTxStyle/>
      <a:tcStyle>
        <a:tcBdr/>
        <a:fill>
          <a:solidFill>
            <a:srgbClr val="FCF7E6"/>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DD1E9"/>
          </a:solidFill>
        </a:fill>
      </a:tcStyle>
    </a:wholeTbl>
    <a:band2H>
      <a:tcTxStyle/>
      <a:tcStyle>
        <a:tcBdr/>
        <a:fill>
          <a:solidFill>
            <a:srgbClr val="EFEAF4"/>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6"/>
  </p:normalViewPr>
  <p:slideViewPr>
    <p:cSldViewPr snapToGrid="0" snapToObjects="1">
      <p:cViewPr varScale="1">
        <p:scale>
          <a:sx n="122" d="100"/>
          <a:sy n="122" d="100"/>
        </p:scale>
        <p:origin x="208"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 name="Shape 104"/>
          <p:cNvSpPr>
            <a:spLocks noGrp="1" noRot="1" noChangeAspect="1"/>
          </p:cNvSpPr>
          <p:nvPr>
            <p:ph type="sldImg"/>
          </p:nvPr>
        </p:nvSpPr>
        <p:spPr>
          <a:xfrm>
            <a:off x="1143000" y="685800"/>
            <a:ext cx="4572000" cy="3429000"/>
          </a:xfrm>
          <a:prstGeom prst="rect">
            <a:avLst/>
          </a:prstGeom>
        </p:spPr>
        <p:txBody>
          <a:bodyPr/>
          <a:lstStyle/>
          <a:p>
            <a:endParaRPr/>
          </a:p>
        </p:txBody>
      </p:sp>
      <p:sp>
        <p:nvSpPr>
          <p:cNvPr id="105" name="Shape 10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531007747"/>
      </p:ext>
    </p:extLst>
  </p:cSld>
  <p:clrMap bg1="lt1" tx1="dk1" bg2="lt2" tx2="dk2" accent1="accent1" accent2="accent2" accent3="accent3" accent4="accent4" accent5="accent5" accent6="accent6" hlink="hlink" folHlink="folHlink"/>
  <p:notesStyle>
    <a:lvl1pPr latinLnBrk="0">
      <a:defRPr>
        <a:latin typeface="+mn-lt"/>
        <a:ea typeface="+mn-ea"/>
        <a:cs typeface="+mn-cs"/>
        <a:sym typeface="Helvetica Neue"/>
      </a:defRPr>
    </a:lvl1pPr>
    <a:lvl2pPr indent="228600" latinLnBrk="0">
      <a:defRPr>
        <a:latin typeface="+mn-lt"/>
        <a:ea typeface="+mn-ea"/>
        <a:cs typeface="+mn-cs"/>
        <a:sym typeface="Helvetica Neue"/>
      </a:defRPr>
    </a:lvl2pPr>
    <a:lvl3pPr indent="457200" latinLnBrk="0">
      <a:defRPr>
        <a:latin typeface="+mn-lt"/>
        <a:ea typeface="+mn-ea"/>
        <a:cs typeface="+mn-cs"/>
        <a:sym typeface="Helvetica Neue"/>
      </a:defRPr>
    </a:lvl3pPr>
    <a:lvl4pPr indent="685800" latinLnBrk="0">
      <a:defRPr>
        <a:latin typeface="+mn-lt"/>
        <a:ea typeface="+mn-ea"/>
        <a:cs typeface="+mn-cs"/>
        <a:sym typeface="Helvetica Neue"/>
      </a:defRPr>
    </a:lvl4pPr>
    <a:lvl5pPr indent="914400" latinLnBrk="0">
      <a:defRPr>
        <a:latin typeface="+mn-lt"/>
        <a:ea typeface="+mn-ea"/>
        <a:cs typeface="+mn-cs"/>
        <a:sym typeface="Helvetica Neue"/>
      </a:defRPr>
    </a:lvl5pPr>
    <a:lvl6pPr indent="1143000" latinLnBrk="0">
      <a:defRPr>
        <a:latin typeface="+mn-lt"/>
        <a:ea typeface="+mn-ea"/>
        <a:cs typeface="+mn-cs"/>
        <a:sym typeface="Helvetica Neue"/>
      </a:defRPr>
    </a:lvl6pPr>
    <a:lvl7pPr indent="1371600" latinLnBrk="0">
      <a:defRPr>
        <a:latin typeface="+mn-lt"/>
        <a:ea typeface="+mn-ea"/>
        <a:cs typeface="+mn-cs"/>
        <a:sym typeface="Helvetica Neue"/>
      </a:defRPr>
    </a:lvl7pPr>
    <a:lvl8pPr indent="1600200" latinLnBrk="0">
      <a:defRPr>
        <a:latin typeface="+mn-lt"/>
        <a:ea typeface="+mn-ea"/>
        <a:cs typeface="+mn-cs"/>
        <a:sym typeface="Helvetica Neue"/>
      </a:defRPr>
    </a:lvl8pPr>
    <a:lvl9pPr indent="1828800" latinLnBrk="0">
      <a:defRPr>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noRot="1" noChangeAspect="1"/>
          </p:cNvSpPr>
          <p:nvPr>
            <p:ph type="sldImg"/>
          </p:nvPr>
        </p:nvSpPr>
        <p:spPr>
          <a:prstGeom prst="rect">
            <a:avLst/>
          </a:prstGeom>
        </p:spPr>
        <p:txBody>
          <a:bodyPr/>
          <a:lstStyle/>
          <a:p>
            <a:endParaRPr/>
          </a:p>
        </p:txBody>
      </p:sp>
      <p:sp>
        <p:nvSpPr>
          <p:cNvPr id="144" name="Shape 144"/>
          <p:cNvSpPr>
            <a:spLocks noGrp="1"/>
          </p:cNvSpPr>
          <p:nvPr>
            <p:ph type="body" sz="quarter" idx="1"/>
          </p:nvPr>
        </p:nvSpPr>
        <p:spPr>
          <a:prstGeom prst="rect">
            <a:avLst/>
          </a:prstGeom>
        </p:spPr>
        <p:txBody>
          <a:bodyPr/>
          <a:lstStyle/>
          <a:p>
            <a:pPr>
              <a:defRPr sz="1100"/>
            </a:pPr>
            <a:r>
              <a:t>Svm are </a:t>
            </a:r>
            <a:r>
              <a:rPr sz="1500" b="1" i="1">
                <a:solidFill>
                  <a:srgbClr val="595959"/>
                </a:solidFill>
                <a:latin typeface="+mj-lt"/>
                <a:ea typeface="+mj-ea"/>
                <a:cs typeface="+mj-cs"/>
                <a:sym typeface="Helvetica"/>
              </a:rPr>
              <a:t>large-margin which will might possibly increase the accuracy </a:t>
            </a:r>
          </a:p>
          <a:p>
            <a:pPr>
              <a:defRPr sz="1100"/>
            </a:pPr>
            <a:r>
              <a:t>svm has inherently a linear decision boundary. It’s a good way to solve binary classification. It fits our project pretty well.</a:t>
            </a:r>
          </a:p>
          <a:p>
            <a:pPr>
              <a:defRPr sz="1100"/>
            </a:pPr>
            <a:r>
              <a:t>also we found some paper also use this approach. and we are trying to see if it can improve from naive bayes </a:t>
            </a:r>
          </a:p>
        </p:txBody>
      </p:sp>
    </p:spTree>
    <p:extLst>
      <p:ext uri="{BB962C8B-B14F-4D97-AF65-F5344CB8AC3E}">
        <p14:creationId xmlns:p14="http://schemas.microsoft.com/office/powerpoint/2010/main" val="498145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noRot="1" noChangeAspect="1"/>
          </p:cNvSpPr>
          <p:nvPr>
            <p:ph type="sldImg"/>
          </p:nvPr>
        </p:nvSpPr>
        <p:spPr>
          <a:prstGeom prst="rect">
            <a:avLst/>
          </a:prstGeom>
        </p:spPr>
        <p:txBody>
          <a:bodyPr/>
          <a:lstStyle/>
          <a:p>
            <a:endParaRPr/>
          </a:p>
        </p:txBody>
      </p:sp>
      <p:sp>
        <p:nvSpPr>
          <p:cNvPr id="150" name="Shape 150"/>
          <p:cNvSpPr>
            <a:spLocks noGrp="1"/>
          </p:cNvSpPr>
          <p:nvPr>
            <p:ph type="body" sz="quarter" idx="1"/>
          </p:nvPr>
        </p:nvSpPr>
        <p:spPr>
          <a:prstGeom prst="rect">
            <a:avLst/>
          </a:prstGeom>
        </p:spPr>
        <p:txBody>
          <a:bodyPr/>
          <a:lstStyle>
            <a:lvl1pPr>
              <a:defRPr sz="1100"/>
            </a:lvl1pPr>
          </a:lstStyle>
          <a:p>
            <a:r>
              <a:t>Svm works a little better than random forest, but neither of them give a satisfying result.</a:t>
            </a:r>
          </a:p>
        </p:txBody>
      </p:sp>
    </p:spTree>
    <p:extLst>
      <p:ext uri="{BB962C8B-B14F-4D97-AF65-F5344CB8AC3E}">
        <p14:creationId xmlns:p14="http://schemas.microsoft.com/office/powerpoint/2010/main" val="14397423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Shape 154"/>
          <p:cNvSpPr>
            <a:spLocks noGrp="1" noRot="1" noChangeAspect="1"/>
          </p:cNvSpPr>
          <p:nvPr>
            <p:ph type="sldImg"/>
          </p:nvPr>
        </p:nvSpPr>
        <p:spPr>
          <a:prstGeom prst="rect">
            <a:avLst/>
          </a:prstGeom>
        </p:spPr>
        <p:txBody>
          <a:bodyPr/>
          <a:lstStyle/>
          <a:p>
            <a:endParaRPr/>
          </a:p>
        </p:txBody>
      </p:sp>
      <p:sp>
        <p:nvSpPr>
          <p:cNvPr id="155" name="Shape 155"/>
          <p:cNvSpPr>
            <a:spLocks noGrp="1"/>
          </p:cNvSpPr>
          <p:nvPr>
            <p:ph type="body" sz="quarter" idx="1"/>
          </p:nvPr>
        </p:nvSpPr>
        <p:spPr>
          <a:prstGeom prst="rect">
            <a:avLst/>
          </a:prstGeom>
        </p:spPr>
        <p:txBody>
          <a:bodyPr/>
          <a:lstStyle/>
          <a:p>
            <a:pPr marL="457200" indent="-304800">
              <a:buClr>
                <a:srgbClr val="333333"/>
              </a:buClr>
              <a:buSzPct val="100000"/>
              <a:buFont typeface="Georgia"/>
              <a:buChar char="-"/>
              <a:defRPr sz="1200">
                <a:solidFill>
                  <a:srgbClr val="333333"/>
                </a:solidFill>
                <a:latin typeface="Georgia"/>
                <a:ea typeface="Georgia"/>
                <a:cs typeface="Georgia"/>
                <a:sym typeface="Georgia"/>
              </a:defRPr>
            </a:pPr>
            <a:r>
              <a:t>number of jobs number of trees maximum depth</a:t>
            </a:r>
            <a:endParaRPr sz="1100"/>
          </a:p>
          <a:p>
            <a:pPr marL="457200" indent="-304800">
              <a:buClr>
                <a:srgbClr val="333333"/>
              </a:buClr>
              <a:buSzPct val="100000"/>
              <a:buFont typeface="Georgia"/>
              <a:buChar char="-"/>
              <a:defRPr sz="1200">
                <a:solidFill>
                  <a:srgbClr val="333333"/>
                </a:solidFill>
                <a:latin typeface="Georgia"/>
                <a:ea typeface="Georgia"/>
                <a:cs typeface="Georgia"/>
                <a:sym typeface="Georgia"/>
              </a:defRPr>
            </a:pPr>
            <a:r>
              <a:t>Random Forest usually works better on multiple classification</a:t>
            </a:r>
            <a:endParaRPr sz="1100"/>
          </a:p>
          <a:p>
            <a:pPr marL="457200" indent="-304800">
              <a:buClr>
                <a:srgbClr val="333333"/>
              </a:buClr>
              <a:buSzPct val="100000"/>
              <a:buFont typeface="Georgia"/>
              <a:buChar char="-"/>
              <a:defRPr sz="1200">
                <a:solidFill>
                  <a:srgbClr val="333333"/>
                </a:solidFill>
                <a:latin typeface="Georgia"/>
                <a:ea typeface="Georgia"/>
                <a:cs typeface="Georgia"/>
                <a:sym typeface="Georgia"/>
              </a:defRPr>
            </a:pPr>
            <a:r>
              <a:t>TF-IDF is based on the bag-of-words (BoW) model, therefore it does not capture position in text, semantics</a:t>
            </a:r>
          </a:p>
        </p:txBody>
      </p:sp>
    </p:spTree>
    <p:extLst>
      <p:ext uri="{BB962C8B-B14F-4D97-AF65-F5344CB8AC3E}">
        <p14:creationId xmlns:p14="http://schemas.microsoft.com/office/powerpoint/2010/main" val="20509046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pPr>
              <a:defRPr sz="1500">
                <a:solidFill>
                  <a:srgbClr val="404040"/>
                </a:solidFill>
              </a:defRPr>
            </a:pPr>
            <a:r>
              <a:t>For example, we’d like the vectors for the words “love” and “adore” to reside in relatively the same area in the vector space since they both have similar definitions and are both used in similar contexts. The vector representation of a word is also known as a word embedding.</a:t>
            </a:r>
            <a:endParaRPr sz="1100"/>
          </a:p>
          <a:p>
            <a:pPr>
              <a:defRPr sz="1100"/>
            </a:pPr>
            <a:endParaRPr sz="1500">
              <a:solidFill>
                <a:srgbClr val="404040"/>
              </a:solidFill>
            </a:endParaRPr>
          </a:p>
          <a:p>
            <a:pPr>
              <a:defRPr sz="1500">
                <a:solidFill>
                  <a:srgbClr val="404040"/>
                </a:solidFill>
              </a:defRPr>
            </a:pPr>
            <a:r>
              <a:t>The hidden state is a function of both the current word vector and the hidden state vector at the previous time step. The sigma indicates that the sum of the two terms will be put through an activation function (normally a sigmoid or tanh).  The 2 W terms in the above formulation represent weight matrices. If you take a close look at the superscripts, you’ll see that there’s a weight matrix WX which we’re going to multiply with our input, and there’s a recurrent weight matrix WH which is multiplied with the hidden state vector at the previous time step. WH is a matrix that stays the same across all time steps, and the weight matrix WX is different for each input. The magnitude of these weight matrices impact the amount the hidden state vector is affected by either the current vector or the previous hidden state. As an exercise, take a look at the above formula, and consider how ht would change if either WX or WH had large or small values. Let's look at a quick example. When the magnitude of WH is large and the magnitude of WX is small, we know that ht is largely affected by ht-1 and unaffected by xt. In other words, the current hidden state vector sees that the current word is largely inconsequential to the overall summary of the sentence, and thus it will take on mostly the same value as the vector at the previous time step. The weight matrices are updated through an optimization process called backpropagation through time. The hidden state vector at the final time step is fed into a binary softmax classifier where it is multiplied by another weight matrix and put through a softmax function that outputs values between 0 and 1, effectively giving us the probabilities of positive and negative sentiment. </a:t>
            </a:r>
            <a:endParaRPr sz="1100"/>
          </a:p>
        </p:txBody>
      </p:sp>
    </p:spTree>
    <p:extLst>
      <p:ext uri="{BB962C8B-B14F-4D97-AF65-F5344CB8AC3E}">
        <p14:creationId xmlns:p14="http://schemas.microsoft.com/office/powerpoint/2010/main" val="295005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noRot="1" noChangeAspect="1"/>
          </p:cNvSpPr>
          <p:nvPr>
            <p:ph type="sldImg"/>
          </p:nvPr>
        </p:nvSpPr>
        <p:spPr>
          <a:prstGeom prst="rect">
            <a:avLst/>
          </a:prstGeom>
        </p:spPr>
        <p:txBody>
          <a:bodyPr/>
          <a:lstStyle/>
          <a:p>
            <a:endParaRPr/>
          </a:p>
        </p:txBody>
      </p:sp>
      <p:sp>
        <p:nvSpPr>
          <p:cNvPr id="178" name="Shape 178"/>
          <p:cNvSpPr>
            <a:spLocks noGrp="1"/>
          </p:cNvSpPr>
          <p:nvPr>
            <p:ph type="body" sz="quarter" idx="1"/>
          </p:nvPr>
        </p:nvSpPr>
        <p:spPr>
          <a:prstGeom prst="rect">
            <a:avLst/>
          </a:prstGeom>
        </p:spPr>
        <p:txBody>
          <a:bodyPr/>
          <a:lstStyle/>
          <a:p>
            <a:pPr marL="457200" indent="-298450">
              <a:buSzPct val="100000"/>
              <a:buChar char="●"/>
              <a:defRPr sz="1100"/>
            </a:pPr>
            <a:r>
              <a:t>NC State University - Computer Science</a:t>
            </a:r>
          </a:p>
          <a:p>
            <a:pPr marL="457200" indent="-298450">
              <a:buSzPct val="100000"/>
              <a:buChar char="●"/>
              <a:defRPr sz="1100"/>
            </a:pPr>
            <a:r>
              <a:t>ANEW dictionary built by McMaster and Ghent universities</a:t>
            </a:r>
          </a:p>
          <a:p>
            <a:pPr>
              <a:defRPr sz="1100"/>
            </a:pPr>
            <a:endParaRPr/>
          </a:p>
          <a:p>
            <a:pPr>
              <a:defRPr sz="1100"/>
            </a:pPr>
            <a:r>
              <a:t>Intuition:</a:t>
            </a:r>
          </a:p>
          <a:p>
            <a:pPr marL="457200" indent="-298450">
              <a:buSzPct val="100000"/>
              <a:buChar char="-"/>
              <a:defRPr sz="1100"/>
            </a:pPr>
            <a:r>
              <a:t>Texts are qualitative, they are colored by language</a:t>
            </a:r>
          </a:p>
          <a:p>
            <a:pPr marL="457200" indent="-298450">
              <a:buSzPct val="100000"/>
              <a:buChar char="-"/>
              <a:defRPr sz="1100"/>
            </a:pPr>
            <a:r>
              <a:t>If a text is a painting, language models look at the brush strokes; this model looks at the colors</a:t>
            </a:r>
          </a:p>
          <a:p>
            <a:pPr>
              <a:defRPr sz="1100"/>
            </a:pPr>
            <a:endParaRPr/>
          </a:p>
          <a:p>
            <a:pPr>
              <a:defRPr sz="1100"/>
            </a:pPr>
            <a:r>
              <a:t>Challenges:</a:t>
            </a:r>
          </a:p>
          <a:p>
            <a:pPr marL="457200" indent="-298450">
              <a:buSzPct val="100000"/>
              <a:buChar char="-"/>
              <a:defRPr sz="1100"/>
            </a:pPr>
            <a:r>
              <a:t>Limited dictionary</a:t>
            </a:r>
          </a:p>
          <a:p>
            <a:pPr marL="457200" indent="-298450">
              <a:buSzPct val="100000"/>
              <a:buChar char="-"/>
              <a:defRPr sz="1100"/>
            </a:pPr>
            <a:r>
              <a:t>Negation -- e.g. “I’d hate to see you go!”, here “hate” is used affectionately</a:t>
            </a:r>
          </a:p>
          <a:p>
            <a:pPr>
              <a:defRPr sz="1100"/>
            </a:pPr>
            <a:endParaRPr/>
          </a:p>
          <a:p>
            <a:pPr>
              <a:defRPr sz="1100"/>
            </a:pPr>
            <a:r>
              <a:t>Feature Extraction:</a:t>
            </a:r>
          </a:p>
          <a:p>
            <a:pPr marL="457200" indent="-298450">
              <a:buSzPct val="100000"/>
              <a:buChar char="-"/>
              <a:defRPr sz="1100"/>
            </a:pPr>
            <a:r>
              <a:t>Negation: Identify negation tokens using nltk, and reverse the following token’s valence</a:t>
            </a:r>
          </a:p>
          <a:p>
            <a:pPr marL="457200" indent="-298450">
              <a:buSzPct val="100000"/>
              <a:buChar char="-"/>
              <a:defRPr sz="1100"/>
            </a:pPr>
            <a:r>
              <a:t>Weight by frequency: Words in the dictionary with high frequency == higher confidence? But it made the results worse</a:t>
            </a:r>
          </a:p>
          <a:p>
            <a:pPr>
              <a:defRPr sz="1100"/>
            </a:pPr>
            <a:endParaRPr/>
          </a:p>
        </p:txBody>
      </p:sp>
    </p:spTree>
    <p:extLst>
      <p:ext uri="{BB962C8B-B14F-4D97-AF65-F5344CB8AC3E}">
        <p14:creationId xmlns:p14="http://schemas.microsoft.com/office/powerpoint/2010/main" val="17734334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Shape 182"/>
          <p:cNvSpPr>
            <a:spLocks noGrp="1" noRot="1" noChangeAspect="1"/>
          </p:cNvSpPr>
          <p:nvPr>
            <p:ph type="sldImg"/>
          </p:nvPr>
        </p:nvSpPr>
        <p:spPr>
          <a:prstGeom prst="rect">
            <a:avLst/>
          </a:prstGeom>
        </p:spPr>
        <p:txBody>
          <a:bodyPr/>
          <a:lstStyle/>
          <a:p>
            <a:endParaRPr/>
          </a:p>
        </p:txBody>
      </p:sp>
      <p:sp>
        <p:nvSpPr>
          <p:cNvPr id="183" name="Shape 183"/>
          <p:cNvSpPr>
            <a:spLocks noGrp="1"/>
          </p:cNvSpPr>
          <p:nvPr>
            <p:ph type="body" sz="quarter" idx="1"/>
          </p:nvPr>
        </p:nvSpPr>
        <p:spPr>
          <a:prstGeom prst="rect">
            <a:avLst/>
          </a:prstGeom>
        </p:spPr>
        <p:txBody>
          <a:bodyPr/>
          <a:lstStyle/>
          <a:p>
            <a:pPr>
              <a:defRPr sz="1100"/>
            </a:pPr>
            <a:r>
              <a:t>PDF is a way to weight means based on standard deviation</a:t>
            </a:r>
          </a:p>
          <a:p>
            <a:pPr>
              <a:defRPr sz="1100"/>
            </a:pPr>
            <a:endParaRPr/>
          </a:p>
          <a:p>
            <a:pPr>
              <a:defRPr sz="1100"/>
            </a:pPr>
            <a:r>
              <a:t>Scale is between 1 and 9, so 5 is the halfway point!</a:t>
            </a:r>
          </a:p>
        </p:txBody>
      </p:sp>
    </p:spTree>
    <p:extLst>
      <p:ext uri="{BB962C8B-B14F-4D97-AF65-F5344CB8AC3E}">
        <p14:creationId xmlns:p14="http://schemas.microsoft.com/office/powerpoint/2010/main" val="11706423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Shape 188"/>
          <p:cNvSpPr>
            <a:spLocks noGrp="1" noRot="1" noChangeAspect="1"/>
          </p:cNvSpPr>
          <p:nvPr>
            <p:ph type="sldImg"/>
          </p:nvPr>
        </p:nvSpPr>
        <p:spPr>
          <a:prstGeom prst="rect">
            <a:avLst/>
          </a:prstGeom>
        </p:spPr>
        <p:txBody>
          <a:bodyPr/>
          <a:lstStyle/>
          <a:p>
            <a:endParaRPr/>
          </a:p>
        </p:txBody>
      </p:sp>
      <p:sp>
        <p:nvSpPr>
          <p:cNvPr id="189" name="Shape 189"/>
          <p:cNvSpPr>
            <a:spLocks noGrp="1"/>
          </p:cNvSpPr>
          <p:nvPr>
            <p:ph type="body" sz="quarter" idx="1"/>
          </p:nvPr>
        </p:nvSpPr>
        <p:spPr>
          <a:prstGeom prst="rect">
            <a:avLst/>
          </a:prstGeom>
        </p:spPr>
        <p:txBody>
          <a:bodyPr/>
          <a:lstStyle/>
          <a:p>
            <a:pPr>
              <a:defRPr sz="1100"/>
            </a:pPr>
            <a:r>
              <a:t>Results of running the classifier on our 151 test data.</a:t>
            </a:r>
          </a:p>
          <a:p>
            <a:pPr>
              <a:defRPr sz="1100"/>
            </a:pPr>
            <a:r>
              <a:t>	Not super interesting, accuracy of 55% isn’t too bad.</a:t>
            </a:r>
          </a:p>
          <a:p>
            <a:pPr>
              <a:defRPr sz="1100"/>
            </a:pPr>
            <a:endParaRPr/>
          </a:p>
          <a:p>
            <a:pPr>
              <a:defRPr sz="1100"/>
            </a:pPr>
            <a:r>
              <a:t>Low Recall, High Precision == Classifier is way too picky. It won’t recognize most of the actual neg. texts, but when it does it’s usually correct.</a:t>
            </a:r>
          </a:p>
        </p:txBody>
      </p:sp>
    </p:spTree>
    <p:extLst>
      <p:ext uri="{BB962C8B-B14F-4D97-AF65-F5344CB8AC3E}">
        <p14:creationId xmlns:p14="http://schemas.microsoft.com/office/powerpoint/2010/main" val="1887681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4" name="Title Text"/>
          <p:cNvSpPr txBox="1">
            <a:spLocks noGrp="1"/>
          </p:cNvSpPr>
          <p:nvPr>
            <p:ph type="title"/>
          </p:nvPr>
        </p:nvSpPr>
        <p:spPr>
          <a:xfrm>
            <a:off x="799119" y="400050"/>
            <a:ext cx="3772800" cy="1886100"/>
          </a:xfrm>
          <a:prstGeom prst="rect">
            <a:avLst/>
          </a:prstGeom>
        </p:spPr>
        <p:txBody>
          <a:bodyPr/>
          <a:lstStyle>
            <a:lvl1pPr>
              <a:defRPr sz="4100">
                <a:solidFill>
                  <a:schemeClr val="accent1"/>
                </a:solidFill>
              </a:defRPr>
            </a:lvl1pPr>
          </a:lstStyle>
          <a:p>
            <a:r>
              <a:t>Title Text</a:t>
            </a:r>
          </a:p>
        </p:txBody>
      </p:sp>
      <p:sp>
        <p:nvSpPr>
          <p:cNvPr id="15" name="Body Level One…"/>
          <p:cNvSpPr txBox="1">
            <a:spLocks noGrp="1"/>
          </p:cNvSpPr>
          <p:nvPr>
            <p:ph type="body" sz="quarter" idx="1"/>
          </p:nvPr>
        </p:nvSpPr>
        <p:spPr>
          <a:xfrm>
            <a:off x="799117" y="2552700"/>
            <a:ext cx="3772800" cy="1047900"/>
          </a:xfrm>
          <a:prstGeom prst="rect">
            <a:avLst/>
          </a:prstGeom>
        </p:spPr>
        <p:txBody>
          <a:bodyPr>
            <a:normAutofit/>
          </a:bodyPr>
          <a:lstStyle>
            <a:lvl1pPr marL="0" indent="0">
              <a:spcBef>
                <a:spcPts val="500"/>
              </a:spcBef>
              <a:buClrTx/>
              <a:buSzTx/>
              <a:buFontTx/>
              <a:buNone/>
              <a:defRPr sz="1800"/>
            </a:lvl1pPr>
            <a:lvl2pPr marL="0" indent="342900">
              <a:spcBef>
                <a:spcPts val="500"/>
              </a:spcBef>
              <a:buClrTx/>
              <a:buSzTx/>
              <a:buFontTx/>
              <a:buNone/>
              <a:defRPr sz="1800"/>
            </a:lvl2pPr>
            <a:lvl3pPr marL="0" indent="685800">
              <a:spcBef>
                <a:spcPts val="500"/>
              </a:spcBef>
              <a:buClrTx/>
              <a:buSzTx/>
              <a:buFontTx/>
              <a:buNone/>
              <a:defRPr sz="1800"/>
            </a:lvl3pPr>
            <a:lvl4pPr marL="0" indent="1028700">
              <a:spcBef>
                <a:spcPts val="500"/>
              </a:spcBef>
              <a:buClrTx/>
              <a:buSzTx/>
              <a:buFontTx/>
              <a:buNone/>
              <a:defRPr sz="1800"/>
            </a:lvl4pPr>
            <a:lvl5pPr marL="0" indent="1371600">
              <a:spcBef>
                <a:spcPts val="500"/>
              </a:spcBef>
              <a:buClrTx/>
              <a:buSzTx/>
              <a:buFontTx/>
              <a:buNone/>
              <a:defRPr sz="1800"/>
            </a:lvl5pPr>
          </a:lstStyle>
          <a:p>
            <a:r>
              <a:t>Body Level One</a:t>
            </a:r>
          </a:p>
          <a:p>
            <a:pPr lvl="1"/>
            <a:r>
              <a:t>Body Level Two</a:t>
            </a:r>
          </a:p>
          <a:p>
            <a:pPr lvl="2"/>
            <a:r>
              <a:t>Body Level Three</a:t>
            </a:r>
          </a:p>
          <a:p>
            <a:pPr lvl="3"/>
            <a:r>
              <a:t>Body Level Four</a:t>
            </a:r>
          </a:p>
          <a:p>
            <a:pPr lvl="4"/>
            <a:r>
              <a:t>Body Level Five</a:t>
            </a:r>
          </a:p>
        </p:txBody>
      </p:sp>
      <p:sp>
        <p:nvSpPr>
          <p:cNvPr id="16" name="Slide Number"/>
          <p:cNvSpPr txBox="1">
            <a:spLocks noGrp="1"/>
          </p:cNvSpPr>
          <p:nvPr>
            <p:ph type="sldNum" sz="quarter" idx="2"/>
          </p:nvPr>
        </p:nvSpPr>
        <p:spPr>
          <a:xfrm>
            <a:off x="7121715" y="4621124"/>
            <a:ext cx="194261" cy="195551"/>
          </a:xfrm>
          <a:prstGeom prst="rect">
            <a:avLst/>
          </a:prstGeom>
        </p:spPr>
        <p:txBody>
          <a:bodyPr/>
          <a:lstStyle>
            <a:lvl1pPr>
              <a:defRPr>
                <a:solidFill>
                  <a:srgbClr val="595959"/>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ECTION_HEADER_1">
    <p:spTree>
      <p:nvGrpSpPr>
        <p:cNvPr id="1" name=""/>
        <p:cNvGrpSpPr/>
        <p:nvPr/>
      </p:nvGrpSpPr>
      <p:grpSpPr>
        <a:xfrm>
          <a:off x="0" y="0"/>
          <a:ext cx="0" cy="0"/>
          <a:chOff x="0" y="0"/>
          <a:chExt cx="0" cy="0"/>
        </a:xfrm>
      </p:grpSpPr>
      <p:sp>
        <p:nvSpPr>
          <p:cNvPr id="97" name="Title Text"/>
          <p:cNvSpPr txBox="1">
            <a:spLocks noGrp="1"/>
          </p:cNvSpPr>
          <p:nvPr>
            <p:ph type="title"/>
          </p:nvPr>
        </p:nvSpPr>
        <p:spPr>
          <a:prstGeom prst="rect">
            <a:avLst/>
          </a:prstGeom>
        </p:spPr>
        <p:txBody>
          <a:bodyPr/>
          <a:lstStyle/>
          <a:p>
            <a:r>
              <a:t>Title Text</a:t>
            </a:r>
          </a:p>
        </p:txBody>
      </p:sp>
      <p:sp>
        <p:nvSpPr>
          <p:cNvPr id="9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3" name="Title Text"/>
          <p:cNvSpPr txBox="1">
            <a:spLocks noGrp="1"/>
          </p:cNvSpPr>
          <p:nvPr>
            <p:ph type="title"/>
          </p:nvPr>
        </p:nvSpPr>
        <p:spPr>
          <a:xfrm>
            <a:off x="799125" y="400050"/>
            <a:ext cx="6516900" cy="564901"/>
          </a:xfrm>
          <a:prstGeom prst="rect">
            <a:avLst/>
          </a:prstGeom>
        </p:spPr>
        <p:txBody>
          <a:bodyPr/>
          <a:lstStyle>
            <a:lvl1pPr>
              <a:defRPr sz="2700">
                <a:solidFill>
                  <a:schemeClr val="accent1"/>
                </a:solidFill>
              </a:defRPr>
            </a:lvl1pPr>
          </a:lstStyle>
          <a:p>
            <a:r>
              <a:t>Title Text</a:t>
            </a:r>
          </a:p>
        </p:txBody>
      </p:sp>
      <p:sp>
        <p:nvSpPr>
          <p:cNvPr id="24" name="Body Level One…"/>
          <p:cNvSpPr txBox="1">
            <a:spLocks noGrp="1"/>
          </p:cNvSpPr>
          <p:nvPr>
            <p:ph type="body" idx="1"/>
          </p:nvPr>
        </p:nvSpPr>
        <p:spPr>
          <a:xfrm>
            <a:off x="799117" y="990600"/>
            <a:ext cx="6516900" cy="3143101"/>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25" name="Slide Number"/>
          <p:cNvSpPr txBox="1">
            <a:spLocks noGrp="1"/>
          </p:cNvSpPr>
          <p:nvPr>
            <p:ph type="sldNum" sz="quarter" idx="2"/>
          </p:nvPr>
        </p:nvSpPr>
        <p:spPr>
          <a:xfrm>
            <a:off x="7121715" y="4621124"/>
            <a:ext cx="194261" cy="195551"/>
          </a:xfrm>
          <a:prstGeom prst="rect">
            <a:avLst/>
          </a:prstGeom>
        </p:spPr>
        <p:txBody>
          <a:bodyPr/>
          <a:lstStyle>
            <a:lvl1pPr>
              <a:defRPr>
                <a:solidFill>
                  <a:srgbClr val="595959"/>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wo Conten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2" name="Title Text"/>
          <p:cNvSpPr txBox="1">
            <a:spLocks noGrp="1"/>
          </p:cNvSpPr>
          <p:nvPr>
            <p:ph type="title"/>
          </p:nvPr>
        </p:nvSpPr>
        <p:spPr>
          <a:xfrm>
            <a:off x="799125" y="400050"/>
            <a:ext cx="6516900" cy="564901"/>
          </a:xfrm>
          <a:prstGeom prst="rect">
            <a:avLst/>
          </a:prstGeom>
        </p:spPr>
        <p:txBody>
          <a:bodyPr/>
          <a:lstStyle>
            <a:lvl1pPr>
              <a:defRPr sz="2700">
                <a:solidFill>
                  <a:schemeClr val="accent1"/>
                </a:solidFill>
              </a:defRPr>
            </a:lvl1pPr>
          </a:lstStyle>
          <a:p>
            <a:r>
              <a:t>Title Text</a:t>
            </a:r>
          </a:p>
        </p:txBody>
      </p:sp>
      <p:sp>
        <p:nvSpPr>
          <p:cNvPr id="33" name="Body Level One…"/>
          <p:cNvSpPr txBox="1">
            <a:spLocks noGrp="1"/>
          </p:cNvSpPr>
          <p:nvPr>
            <p:ph type="body" sz="half" idx="1"/>
          </p:nvPr>
        </p:nvSpPr>
        <p:spPr>
          <a:xfrm>
            <a:off x="799117" y="990600"/>
            <a:ext cx="3189901" cy="3143101"/>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34" name="Shape 20"/>
          <p:cNvSpPr txBox="1">
            <a:spLocks noGrp="1"/>
          </p:cNvSpPr>
          <p:nvPr>
            <p:ph type="body" sz="half" idx="13"/>
          </p:nvPr>
        </p:nvSpPr>
        <p:spPr>
          <a:xfrm>
            <a:off x="4099516" y="990599"/>
            <a:ext cx="3189901" cy="3143102"/>
          </a:xfrm>
          <a:prstGeom prst="rect">
            <a:avLst/>
          </a:prstGeom>
        </p:spPr>
        <p:txBody>
          <a:bodyPr>
            <a:normAutofit/>
          </a:bodyPr>
          <a:lstStyle/>
          <a:p>
            <a:endParaRPr/>
          </a:p>
        </p:txBody>
      </p:sp>
      <p:sp>
        <p:nvSpPr>
          <p:cNvPr id="35" name="Slide Number"/>
          <p:cNvSpPr txBox="1">
            <a:spLocks noGrp="1"/>
          </p:cNvSpPr>
          <p:nvPr>
            <p:ph type="sldNum" sz="quarter" idx="2"/>
          </p:nvPr>
        </p:nvSpPr>
        <p:spPr>
          <a:xfrm>
            <a:off x="7121715" y="4621124"/>
            <a:ext cx="194261" cy="195551"/>
          </a:xfrm>
          <a:prstGeom prst="rect">
            <a:avLst/>
          </a:prstGeom>
        </p:spPr>
        <p:txBody>
          <a:bodyPr/>
          <a:lstStyle>
            <a:lvl1pPr>
              <a:defRPr>
                <a:solidFill>
                  <a:srgbClr val="595959"/>
                </a:solidFill>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Only">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2" name="Title Text"/>
          <p:cNvSpPr txBox="1">
            <a:spLocks noGrp="1"/>
          </p:cNvSpPr>
          <p:nvPr>
            <p:ph type="title"/>
          </p:nvPr>
        </p:nvSpPr>
        <p:spPr>
          <a:xfrm>
            <a:off x="799125" y="400050"/>
            <a:ext cx="6516900" cy="608100"/>
          </a:xfrm>
          <a:prstGeom prst="rect">
            <a:avLst/>
          </a:prstGeom>
        </p:spPr>
        <p:txBody>
          <a:bodyPr/>
          <a:lstStyle>
            <a:lvl1pPr>
              <a:defRPr sz="2700">
                <a:solidFill>
                  <a:schemeClr val="accent1"/>
                </a:solidFill>
              </a:defRPr>
            </a:lvl1pPr>
          </a:lstStyle>
          <a:p>
            <a:r>
              <a:t>Title Text</a:t>
            </a:r>
          </a:p>
        </p:txBody>
      </p:sp>
      <p:sp>
        <p:nvSpPr>
          <p:cNvPr id="43" name="Slide Number"/>
          <p:cNvSpPr txBox="1">
            <a:spLocks noGrp="1"/>
          </p:cNvSpPr>
          <p:nvPr>
            <p:ph type="sldNum" sz="quarter" idx="2"/>
          </p:nvPr>
        </p:nvSpPr>
        <p:spPr>
          <a:xfrm>
            <a:off x="7121715" y="4621124"/>
            <a:ext cx="194261" cy="195551"/>
          </a:xfrm>
          <a:prstGeom prst="rect">
            <a:avLst/>
          </a:prstGeom>
        </p:spPr>
        <p:txBody>
          <a:bodyPr/>
          <a:lstStyle>
            <a:lvl1pPr>
              <a:defRPr>
                <a:solidFill>
                  <a:srgbClr val="595959"/>
                </a:solidFill>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Section Header">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0" name="Title Text"/>
          <p:cNvSpPr txBox="1">
            <a:spLocks noGrp="1"/>
          </p:cNvSpPr>
          <p:nvPr>
            <p:ph type="title"/>
          </p:nvPr>
        </p:nvSpPr>
        <p:spPr>
          <a:xfrm>
            <a:off x="799125" y="400050"/>
            <a:ext cx="7205701" cy="1714500"/>
          </a:xfrm>
          <a:prstGeom prst="rect">
            <a:avLst/>
          </a:prstGeom>
        </p:spPr>
        <p:txBody>
          <a:bodyPr/>
          <a:lstStyle>
            <a:lvl1pPr>
              <a:defRPr sz="4100">
                <a:solidFill>
                  <a:schemeClr val="accent1"/>
                </a:solidFill>
              </a:defRPr>
            </a:lvl1pPr>
          </a:lstStyle>
          <a:p>
            <a:r>
              <a:t>Title Text</a:t>
            </a:r>
          </a:p>
        </p:txBody>
      </p:sp>
      <p:sp>
        <p:nvSpPr>
          <p:cNvPr id="51" name="Body Level One…"/>
          <p:cNvSpPr txBox="1">
            <a:spLocks noGrp="1"/>
          </p:cNvSpPr>
          <p:nvPr>
            <p:ph type="body" sz="quarter" idx="1"/>
          </p:nvPr>
        </p:nvSpPr>
        <p:spPr>
          <a:xfrm>
            <a:off x="799119" y="2190750"/>
            <a:ext cx="6516900" cy="1028700"/>
          </a:xfrm>
          <a:prstGeom prst="rect">
            <a:avLst/>
          </a:prstGeom>
        </p:spPr>
        <p:txBody>
          <a:bodyPr>
            <a:normAutofit/>
          </a:bodyPr>
          <a:lstStyle>
            <a:lvl1pPr marL="0" indent="0">
              <a:spcBef>
                <a:spcPts val="500"/>
              </a:spcBef>
              <a:buClrTx/>
              <a:buSzTx/>
              <a:buFontTx/>
              <a:buNone/>
              <a:defRPr sz="1800"/>
            </a:lvl1pPr>
            <a:lvl2pPr marL="0" indent="342900">
              <a:spcBef>
                <a:spcPts val="500"/>
              </a:spcBef>
              <a:buClrTx/>
              <a:buSzTx/>
              <a:buFontTx/>
              <a:buNone/>
              <a:defRPr sz="1800"/>
            </a:lvl2pPr>
            <a:lvl3pPr marL="0" indent="685800">
              <a:spcBef>
                <a:spcPts val="500"/>
              </a:spcBef>
              <a:buClrTx/>
              <a:buSzTx/>
              <a:buFontTx/>
              <a:buNone/>
              <a:defRPr sz="1800"/>
            </a:lvl3pPr>
            <a:lvl4pPr marL="0" indent="1028700">
              <a:spcBef>
                <a:spcPts val="500"/>
              </a:spcBef>
              <a:buClrTx/>
              <a:buSzTx/>
              <a:buFontTx/>
              <a:buNone/>
              <a:defRPr sz="1800"/>
            </a:lvl4pPr>
            <a:lvl5pPr marL="0" indent="1371600">
              <a:spcBef>
                <a:spcPts val="500"/>
              </a:spcBef>
              <a:buClrTx/>
              <a:buSzTx/>
              <a:buFontTx/>
              <a:buNone/>
              <a:defRPr sz="1800"/>
            </a:lvl5pPr>
          </a:lstStyle>
          <a:p>
            <a:r>
              <a:t>Body Level One</a:t>
            </a:r>
          </a:p>
          <a:p>
            <a:pPr lvl="1"/>
            <a:r>
              <a:t>Body Level Two</a:t>
            </a:r>
          </a:p>
          <a:p>
            <a:pPr lvl="2"/>
            <a:r>
              <a:t>Body Level Three</a:t>
            </a:r>
          </a:p>
          <a:p>
            <a:pPr lvl="3"/>
            <a:r>
              <a:t>Body Level Four</a:t>
            </a:r>
          </a:p>
          <a:p>
            <a:pPr lvl="4"/>
            <a:r>
              <a:t>Body Level Five</a:t>
            </a:r>
          </a:p>
        </p:txBody>
      </p:sp>
      <p:sp>
        <p:nvSpPr>
          <p:cNvPr id="52" name="Slide Number"/>
          <p:cNvSpPr txBox="1">
            <a:spLocks noGrp="1"/>
          </p:cNvSpPr>
          <p:nvPr>
            <p:ph type="sldNum" sz="quarter" idx="2"/>
          </p:nvPr>
        </p:nvSpPr>
        <p:spPr>
          <a:xfrm>
            <a:off x="7121715" y="4621124"/>
            <a:ext cx="194261" cy="195551"/>
          </a:xfrm>
          <a:prstGeom prst="rect">
            <a:avLst/>
          </a:prstGeom>
        </p:spPr>
        <p:txBody>
          <a:bodyPr/>
          <a:lstStyle>
            <a:lvl1pPr>
              <a:defRPr>
                <a:solidFill>
                  <a:srgbClr val="595959"/>
                </a:solidFill>
              </a:defRPr>
            </a:lvl1p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Content with Caption">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9" name="Title Text"/>
          <p:cNvSpPr txBox="1">
            <a:spLocks noGrp="1"/>
          </p:cNvSpPr>
          <p:nvPr>
            <p:ph type="title"/>
          </p:nvPr>
        </p:nvSpPr>
        <p:spPr>
          <a:xfrm>
            <a:off x="799117" y="400050"/>
            <a:ext cx="3087001" cy="1143000"/>
          </a:xfrm>
          <a:prstGeom prst="rect">
            <a:avLst/>
          </a:prstGeom>
        </p:spPr>
        <p:txBody>
          <a:bodyPr/>
          <a:lstStyle>
            <a:lvl1pPr>
              <a:defRPr sz="2700">
                <a:solidFill>
                  <a:schemeClr val="accent1"/>
                </a:solidFill>
              </a:defRPr>
            </a:lvl1pPr>
          </a:lstStyle>
          <a:p>
            <a:r>
              <a:t>Title Text</a:t>
            </a:r>
          </a:p>
        </p:txBody>
      </p:sp>
      <p:sp>
        <p:nvSpPr>
          <p:cNvPr id="60" name="Body Level One…"/>
          <p:cNvSpPr txBox="1">
            <a:spLocks noGrp="1"/>
          </p:cNvSpPr>
          <p:nvPr>
            <p:ph type="body" sz="half" idx="1"/>
          </p:nvPr>
        </p:nvSpPr>
        <p:spPr>
          <a:xfrm>
            <a:off x="4400505" y="400050"/>
            <a:ext cx="4401601" cy="4114800"/>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61" name="Shape 36"/>
          <p:cNvSpPr txBox="1">
            <a:spLocks noGrp="1"/>
          </p:cNvSpPr>
          <p:nvPr>
            <p:ph type="body" sz="quarter" idx="13"/>
          </p:nvPr>
        </p:nvSpPr>
        <p:spPr>
          <a:xfrm>
            <a:off x="799117" y="1657350"/>
            <a:ext cx="3087002" cy="2857500"/>
          </a:xfrm>
          <a:prstGeom prst="rect">
            <a:avLst/>
          </a:prstGeom>
        </p:spPr>
        <p:txBody>
          <a:bodyPr>
            <a:normAutofit/>
          </a:bodyPr>
          <a:lstStyle/>
          <a:p>
            <a:pPr marL="0" indent="0">
              <a:lnSpc>
                <a:spcPct val="110000"/>
              </a:lnSpc>
              <a:spcBef>
                <a:spcPts val="500"/>
              </a:spcBef>
              <a:buClrTx/>
              <a:buSzTx/>
              <a:buFontTx/>
              <a:buNone/>
              <a:defRPr sz="1400"/>
            </a:pPr>
            <a:endParaRPr/>
          </a:p>
        </p:txBody>
      </p:sp>
      <p:sp>
        <p:nvSpPr>
          <p:cNvPr id="62" name="Slide Number"/>
          <p:cNvSpPr txBox="1">
            <a:spLocks noGrp="1"/>
          </p:cNvSpPr>
          <p:nvPr>
            <p:ph type="sldNum" sz="quarter" idx="2"/>
          </p:nvPr>
        </p:nvSpPr>
        <p:spPr>
          <a:xfrm>
            <a:off x="7121715" y="4621124"/>
            <a:ext cx="194261" cy="195551"/>
          </a:xfrm>
          <a:prstGeom prst="rect">
            <a:avLst/>
          </a:prstGeom>
        </p:spPr>
        <p:txBody>
          <a:bodyPr/>
          <a:lstStyle>
            <a:lvl1pPr>
              <a:defRPr>
                <a:solidFill>
                  <a:srgbClr val="595959"/>
                </a:solidFill>
              </a:defRPr>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Picture with Caption">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69" name="Title Text"/>
          <p:cNvSpPr txBox="1">
            <a:spLocks noGrp="1"/>
          </p:cNvSpPr>
          <p:nvPr>
            <p:ph type="title"/>
          </p:nvPr>
        </p:nvSpPr>
        <p:spPr>
          <a:xfrm>
            <a:off x="799117" y="400050"/>
            <a:ext cx="3087001" cy="1143000"/>
          </a:xfrm>
          <a:prstGeom prst="rect">
            <a:avLst/>
          </a:prstGeom>
        </p:spPr>
        <p:txBody>
          <a:bodyPr/>
          <a:lstStyle>
            <a:lvl1pPr>
              <a:defRPr sz="2700">
                <a:solidFill>
                  <a:schemeClr val="accent1"/>
                </a:solidFill>
              </a:defRPr>
            </a:lvl1pPr>
          </a:lstStyle>
          <a:p>
            <a:r>
              <a:t>Title Text</a:t>
            </a:r>
          </a:p>
        </p:txBody>
      </p:sp>
      <p:sp>
        <p:nvSpPr>
          <p:cNvPr id="70" name="Shape 42"/>
          <p:cNvSpPr>
            <a:spLocks noGrp="1"/>
          </p:cNvSpPr>
          <p:nvPr>
            <p:ph type="pic" idx="13"/>
          </p:nvPr>
        </p:nvSpPr>
        <p:spPr>
          <a:xfrm>
            <a:off x="4400505" y="400050"/>
            <a:ext cx="4336201" cy="4343400"/>
          </a:xfrm>
          <a:prstGeom prst="rect">
            <a:avLst/>
          </a:prstGeom>
          <a:ln w="50800">
            <a:solidFill>
              <a:srgbClr val="595959"/>
            </a:solidFill>
            <a:miter lim="800000"/>
          </a:ln>
        </p:spPr>
        <p:txBody>
          <a:bodyPr lIns="91439" tIns="45719" rIns="91439" bIns="45719"/>
          <a:lstStyle/>
          <a:p>
            <a:endParaRPr/>
          </a:p>
        </p:txBody>
      </p:sp>
      <p:sp>
        <p:nvSpPr>
          <p:cNvPr id="71" name="Body Level One…"/>
          <p:cNvSpPr txBox="1">
            <a:spLocks noGrp="1"/>
          </p:cNvSpPr>
          <p:nvPr>
            <p:ph type="body" sz="quarter" idx="1"/>
          </p:nvPr>
        </p:nvSpPr>
        <p:spPr>
          <a:xfrm>
            <a:off x="799117" y="1657350"/>
            <a:ext cx="3087001" cy="2857500"/>
          </a:xfrm>
          <a:prstGeom prst="rect">
            <a:avLst/>
          </a:prstGeom>
        </p:spPr>
        <p:txBody>
          <a:bodyPr>
            <a:normAutofit/>
          </a:bodyPr>
          <a:lstStyle>
            <a:lvl1pPr marL="0" indent="0">
              <a:lnSpc>
                <a:spcPct val="110000"/>
              </a:lnSpc>
              <a:spcBef>
                <a:spcPts val="500"/>
              </a:spcBef>
              <a:buClrTx/>
              <a:buSzTx/>
              <a:buFontTx/>
              <a:buNone/>
              <a:defRPr sz="1400"/>
            </a:lvl1pPr>
            <a:lvl2pPr marL="0" indent="342900">
              <a:lnSpc>
                <a:spcPct val="110000"/>
              </a:lnSpc>
              <a:spcBef>
                <a:spcPts val="500"/>
              </a:spcBef>
              <a:buClrTx/>
              <a:buSzTx/>
              <a:buFontTx/>
              <a:buNone/>
              <a:defRPr sz="1400"/>
            </a:lvl2pPr>
            <a:lvl3pPr marL="0" indent="685800">
              <a:lnSpc>
                <a:spcPct val="110000"/>
              </a:lnSpc>
              <a:spcBef>
                <a:spcPts val="500"/>
              </a:spcBef>
              <a:buClrTx/>
              <a:buSzTx/>
              <a:buFontTx/>
              <a:buNone/>
              <a:defRPr sz="1400"/>
            </a:lvl3pPr>
            <a:lvl4pPr marL="0" indent="1028700">
              <a:lnSpc>
                <a:spcPct val="110000"/>
              </a:lnSpc>
              <a:spcBef>
                <a:spcPts val="500"/>
              </a:spcBef>
              <a:buClrTx/>
              <a:buSzTx/>
              <a:buFontTx/>
              <a:buNone/>
              <a:defRPr sz="1400"/>
            </a:lvl4pPr>
            <a:lvl5pPr marL="0" indent="1371600">
              <a:lnSpc>
                <a:spcPct val="110000"/>
              </a:lnSpc>
              <a:spcBef>
                <a:spcPts val="500"/>
              </a:spcBef>
              <a:buClrTx/>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72" name="Slide Number"/>
          <p:cNvSpPr txBox="1">
            <a:spLocks noGrp="1"/>
          </p:cNvSpPr>
          <p:nvPr>
            <p:ph type="sldNum" sz="quarter" idx="2"/>
          </p:nvPr>
        </p:nvSpPr>
        <p:spPr>
          <a:xfrm>
            <a:off x="4419600" y="4627562"/>
            <a:ext cx="2133600" cy="279401"/>
          </a:xfrm>
          <a:prstGeom prst="rect">
            <a:avLst/>
          </a:prstGeom>
        </p:spPr>
        <p:txBody>
          <a:bodyPr/>
          <a:lstStyle>
            <a:lvl1pPr>
              <a:defRPr>
                <a:solidFill>
                  <a:srgbClr val="595959"/>
                </a:solidFill>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Title and Vertical Tex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79" name="Title Text"/>
          <p:cNvSpPr txBox="1">
            <a:spLocks noGrp="1"/>
          </p:cNvSpPr>
          <p:nvPr>
            <p:ph type="title"/>
          </p:nvPr>
        </p:nvSpPr>
        <p:spPr>
          <a:xfrm>
            <a:off x="799117" y="400050"/>
            <a:ext cx="6516900" cy="800100"/>
          </a:xfrm>
          <a:prstGeom prst="rect">
            <a:avLst/>
          </a:prstGeom>
        </p:spPr>
        <p:txBody>
          <a:bodyPr/>
          <a:lstStyle>
            <a:lvl1pPr>
              <a:defRPr sz="2700">
                <a:solidFill>
                  <a:schemeClr val="accent1"/>
                </a:solidFill>
              </a:defRPr>
            </a:lvl1pPr>
          </a:lstStyle>
          <a:p>
            <a:r>
              <a:t>Title Text</a:t>
            </a:r>
          </a:p>
        </p:txBody>
      </p:sp>
      <p:sp>
        <p:nvSpPr>
          <p:cNvPr id="80" name="Body Level One…"/>
          <p:cNvSpPr txBox="1">
            <a:spLocks noGrp="1"/>
          </p:cNvSpPr>
          <p:nvPr>
            <p:ph type="body" idx="1"/>
          </p:nvPr>
        </p:nvSpPr>
        <p:spPr>
          <a:xfrm rot="5400000">
            <a:off x="2485914" y="-315300"/>
            <a:ext cx="3143101" cy="6516900"/>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81" name="Slide Number"/>
          <p:cNvSpPr txBox="1">
            <a:spLocks noGrp="1"/>
          </p:cNvSpPr>
          <p:nvPr>
            <p:ph type="sldNum" sz="quarter" idx="2"/>
          </p:nvPr>
        </p:nvSpPr>
        <p:spPr>
          <a:xfrm>
            <a:off x="7121715" y="4621124"/>
            <a:ext cx="194261" cy="195551"/>
          </a:xfrm>
          <a:prstGeom prst="rect">
            <a:avLst/>
          </a:prstGeom>
        </p:spPr>
        <p:txBody>
          <a:bodyPr/>
          <a:lstStyle>
            <a:lvl1pPr>
              <a:defRPr>
                <a:solidFill>
                  <a:srgbClr val="595959"/>
                </a:solidFill>
              </a:defRPr>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Vertical Title and Text">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88" name="Title Text"/>
          <p:cNvSpPr txBox="1">
            <a:spLocks noGrp="1"/>
          </p:cNvSpPr>
          <p:nvPr>
            <p:ph type="title"/>
          </p:nvPr>
        </p:nvSpPr>
        <p:spPr>
          <a:xfrm rot="5400000">
            <a:off x="5401433" y="1571400"/>
            <a:ext cx="4114801" cy="1772100"/>
          </a:xfrm>
          <a:prstGeom prst="rect">
            <a:avLst/>
          </a:prstGeom>
        </p:spPr>
        <p:txBody>
          <a:bodyPr/>
          <a:lstStyle>
            <a:lvl1pPr>
              <a:defRPr sz="2700">
                <a:solidFill>
                  <a:schemeClr val="accent1"/>
                </a:solidFill>
              </a:defRPr>
            </a:lvl1pPr>
          </a:lstStyle>
          <a:p>
            <a:r>
              <a:t>Title Text</a:t>
            </a:r>
          </a:p>
        </p:txBody>
      </p:sp>
      <p:sp>
        <p:nvSpPr>
          <p:cNvPr id="89" name="Body Level One…"/>
          <p:cNvSpPr txBox="1">
            <a:spLocks noGrp="1"/>
          </p:cNvSpPr>
          <p:nvPr>
            <p:ph type="body" idx="1"/>
          </p:nvPr>
        </p:nvSpPr>
        <p:spPr>
          <a:xfrm rot="5400000">
            <a:off x="1542775" y="-343651"/>
            <a:ext cx="4114801" cy="5602201"/>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xfrm>
            <a:off x="7121715" y="4621124"/>
            <a:ext cx="194261" cy="195551"/>
          </a:xfrm>
          <a:prstGeom prst="rect">
            <a:avLst/>
          </a:prstGeom>
        </p:spPr>
        <p:txBody>
          <a:bodyPr/>
          <a:lstStyle>
            <a:lvl1pPr>
              <a:defRPr>
                <a:solidFill>
                  <a:srgbClr val="595959"/>
                </a:solidFill>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4" name="Shape 57"/>
          <p:cNvGrpSpPr/>
          <p:nvPr/>
        </p:nvGrpSpPr>
        <p:grpSpPr>
          <a:xfrm>
            <a:off x="830392" y="1191255"/>
            <a:ext cx="745763" cy="45827"/>
            <a:chOff x="0" y="0"/>
            <a:chExt cx="745762" cy="45826"/>
          </a:xfrm>
        </p:grpSpPr>
        <p:sp>
          <p:nvSpPr>
            <p:cNvPr id="2" name="Shape 58"/>
            <p:cNvSpPr/>
            <p:nvPr/>
          </p:nvSpPr>
          <p:spPr>
            <a:xfrm rot="16200000">
              <a:off x="536420" y="-163517"/>
              <a:ext cx="45827" cy="372860"/>
            </a:xfrm>
            <a:prstGeom prst="rect">
              <a:avLst/>
            </a:prstGeom>
            <a:solidFill>
              <a:srgbClr val="FFFFFF"/>
            </a:solidFill>
            <a:ln w="12700" cap="flat">
              <a:noFill/>
              <a:miter lim="400000"/>
            </a:ln>
            <a:effectLst/>
          </p:spPr>
          <p:txBody>
            <a:bodyPr wrap="square" lIns="45719" tIns="45719" rIns="45719" bIns="45719" numCol="1" anchor="ctr">
              <a:noAutofit/>
            </a:bodyPr>
            <a:lstStyle/>
            <a:p>
              <a:endParaRPr/>
            </a:p>
          </p:txBody>
        </p:sp>
        <p:sp>
          <p:nvSpPr>
            <p:cNvPr id="3" name="Shape 59"/>
            <p:cNvSpPr/>
            <p:nvPr/>
          </p:nvSpPr>
          <p:spPr>
            <a:xfrm rot="16200000">
              <a:off x="165092" y="-165093"/>
              <a:ext cx="45827" cy="376012"/>
            </a:xfrm>
            <a:prstGeom prst="rect">
              <a:avLst/>
            </a:prstGeom>
            <a:solidFill>
              <a:srgbClr val="FFFFFF"/>
            </a:solidFill>
            <a:ln w="12700" cap="flat">
              <a:noFill/>
              <a:miter lim="400000"/>
            </a:ln>
            <a:effectLst/>
          </p:spPr>
          <p:txBody>
            <a:bodyPr wrap="square" lIns="45719" tIns="45719" rIns="45719" bIns="45719" numCol="1" anchor="ctr">
              <a:noAutofit/>
            </a:bodyPr>
            <a:lstStyle/>
            <a:p>
              <a:endParaRPr/>
            </a:p>
          </p:txBody>
        </p:sp>
      </p:grpSp>
      <p:sp>
        <p:nvSpPr>
          <p:cNvPr id="5" name="Title Text"/>
          <p:cNvSpPr txBox="1">
            <a:spLocks noGrp="1"/>
          </p:cNvSpPr>
          <p:nvPr>
            <p:ph type="title"/>
          </p:nvPr>
        </p:nvSpPr>
        <p:spPr>
          <a:xfrm>
            <a:off x="729450" y="1322449"/>
            <a:ext cx="7688400" cy="1518602"/>
          </a:xfrm>
          <a:prstGeom prst="rect">
            <a:avLst/>
          </a:prstGeom>
          <a:ln w="12700">
            <a:miter lim="400000"/>
          </a:ln>
          <a:extLst>
            <a:ext uri="{C572A759-6A51-4108-AA02-DFA0A04FC94B}">
              <ma14:wrappingTextBoxFlag xmlns:ma14="http://schemas.microsoft.com/office/mac/drawingml/2011/main" val="1"/>
            </a:ext>
          </a:extLst>
        </p:spPr>
        <p:txBody>
          <a:bodyPr lIns="68574" tIns="68574" rIns="68574" bIns="68574" anchor="b">
            <a:normAutofit/>
          </a:bodyPr>
          <a:lstStyle/>
          <a:p>
            <a:r>
              <a:t>Title Text</a:t>
            </a:r>
          </a:p>
        </p:txBody>
      </p:sp>
      <p:sp>
        <p:nvSpPr>
          <p:cNvPr id="6" name="Body Level One…"/>
          <p:cNvSpPr txBox="1">
            <a:spLocks noGrp="1"/>
          </p:cNvSpPr>
          <p:nvPr>
            <p:ph type="body" idx="1"/>
          </p:nvPr>
        </p:nvSpPr>
        <p:spPr>
          <a:xfrm>
            <a:off x="457200" y="1200150"/>
            <a:ext cx="8229600" cy="3394472"/>
          </a:xfrm>
          <a:prstGeom prst="rect">
            <a:avLst/>
          </a:prstGeom>
          <a:ln w="12700">
            <a:miter lim="400000"/>
          </a:ln>
          <a:extLst>
            <a:ext uri="{C572A759-6A51-4108-AA02-DFA0A04FC94B}">
              <ma14:wrappingTextBoxFlag xmlns:ma14="http://schemas.microsoft.com/office/mac/drawingml/2011/main" val="1"/>
            </a:ext>
          </a:extLst>
        </p:spPr>
        <p:txBody>
          <a:bodyPr lIns="68574" tIns="68574" rIns="68574" bIns="68574"/>
          <a:lstStyle/>
          <a:p>
            <a:r>
              <a:t>Body Level One</a:t>
            </a:r>
          </a:p>
          <a:p>
            <a:pPr lvl="1"/>
            <a:r>
              <a:t>Body Level Two</a:t>
            </a:r>
          </a:p>
          <a:p>
            <a:pPr lvl="2"/>
            <a:r>
              <a:t>Body Level Three</a:t>
            </a:r>
          </a:p>
          <a:p>
            <a:pPr lvl="3"/>
            <a:r>
              <a:t>Body Level Four</a:t>
            </a:r>
          </a:p>
          <a:p>
            <a:pPr lvl="4"/>
            <a:r>
              <a:t>Body Level Five</a:t>
            </a:r>
          </a:p>
        </p:txBody>
      </p:sp>
      <p:sp>
        <p:nvSpPr>
          <p:cNvPr id="7" name="Slide Number"/>
          <p:cNvSpPr txBox="1">
            <a:spLocks noGrp="1"/>
          </p:cNvSpPr>
          <p:nvPr>
            <p:ph type="sldNum" sz="quarter" idx="2"/>
          </p:nvPr>
        </p:nvSpPr>
        <p:spPr>
          <a:xfrm>
            <a:off x="8890742" y="4848876"/>
            <a:ext cx="194261" cy="195551"/>
          </a:xfrm>
          <a:prstGeom prst="rect">
            <a:avLst/>
          </a:prstGeom>
          <a:ln w="12700">
            <a:miter lim="400000"/>
          </a:ln>
        </p:spPr>
        <p:txBody>
          <a:bodyPr wrap="none" lIns="34275" tIns="34275" rIns="34275" bIns="34275" anchor="ctr">
            <a:spAutoFit/>
          </a:bodyPr>
          <a:lstStyle>
            <a:lvl1pPr algn="r">
              <a:defRPr sz="800">
                <a:solidFill>
                  <a:srgbClr val="FFFFFF"/>
                </a:solidFill>
                <a:latin typeface="+mj-lt"/>
                <a:ea typeface="+mj-ea"/>
                <a:cs typeface="+mj-cs"/>
                <a:sym typeface="Helvetica"/>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l" defTabSz="914400" rtl="0" latinLnBrk="0">
        <a:lnSpc>
          <a:spcPct val="80000"/>
        </a:lnSpc>
        <a:spcBef>
          <a:spcPts val="0"/>
        </a:spcBef>
        <a:spcAft>
          <a:spcPts val="0"/>
        </a:spcAft>
        <a:buClrTx/>
        <a:buSzTx/>
        <a:buFontTx/>
        <a:buNone/>
        <a:tabLst/>
        <a:defRPr sz="3600" b="1" i="0" u="none" strike="noStrike" cap="none" spc="0" baseline="0">
          <a:ln>
            <a:noFill/>
          </a:ln>
          <a:solidFill>
            <a:srgbClr val="FFFFFF"/>
          </a:solidFill>
          <a:uFillTx/>
          <a:latin typeface="+mj-lt"/>
          <a:ea typeface="+mj-ea"/>
          <a:cs typeface="+mj-cs"/>
          <a:sym typeface="Helvetica"/>
        </a:defRPr>
      </a:lvl1pPr>
      <a:lvl2pPr marL="0" marR="0" indent="0" algn="l" defTabSz="914400" rtl="0" latinLnBrk="0">
        <a:lnSpc>
          <a:spcPct val="80000"/>
        </a:lnSpc>
        <a:spcBef>
          <a:spcPts val="0"/>
        </a:spcBef>
        <a:spcAft>
          <a:spcPts val="0"/>
        </a:spcAft>
        <a:buClrTx/>
        <a:buSzTx/>
        <a:buFontTx/>
        <a:buNone/>
        <a:tabLst/>
        <a:defRPr sz="3600" b="1" i="0" u="none" strike="noStrike" cap="none" spc="0" baseline="0">
          <a:ln>
            <a:noFill/>
          </a:ln>
          <a:solidFill>
            <a:srgbClr val="FFFFFF"/>
          </a:solidFill>
          <a:uFillTx/>
          <a:latin typeface="+mj-lt"/>
          <a:ea typeface="+mj-ea"/>
          <a:cs typeface="+mj-cs"/>
          <a:sym typeface="Helvetica"/>
        </a:defRPr>
      </a:lvl2pPr>
      <a:lvl3pPr marL="0" marR="0" indent="0" algn="l" defTabSz="914400" rtl="0" latinLnBrk="0">
        <a:lnSpc>
          <a:spcPct val="80000"/>
        </a:lnSpc>
        <a:spcBef>
          <a:spcPts val="0"/>
        </a:spcBef>
        <a:spcAft>
          <a:spcPts val="0"/>
        </a:spcAft>
        <a:buClrTx/>
        <a:buSzTx/>
        <a:buFontTx/>
        <a:buNone/>
        <a:tabLst/>
        <a:defRPr sz="3600" b="1" i="0" u="none" strike="noStrike" cap="none" spc="0" baseline="0">
          <a:ln>
            <a:noFill/>
          </a:ln>
          <a:solidFill>
            <a:srgbClr val="FFFFFF"/>
          </a:solidFill>
          <a:uFillTx/>
          <a:latin typeface="+mj-lt"/>
          <a:ea typeface="+mj-ea"/>
          <a:cs typeface="+mj-cs"/>
          <a:sym typeface="Helvetica"/>
        </a:defRPr>
      </a:lvl3pPr>
      <a:lvl4pPr marL="0" marR="0" indent="0" algn="l" defTabSz="914400" rtl="0" latinLnBrk="0">
        <a:lnSpc>
          <a:spcPct val="80000"/>
        </a:lnSpc>
        <a:spcBef>
          <a:spcPts val="0"/>
        </a:spcBef>
        <a:spcAft>
          <a:spcPts val="0"/>
        </a:spcAft>
        <a:buClrTx/>
        <a:buSzTx/>
        <a:buFontTx/>
        <a:buNone/>
        <a:tabLst/>
        <a:defRPr sz="3600" b="1" i="0" u="none" strike="noStrike" cap="none" spc="0" baseline="0">
          <a:ln>
            <a:noFill/>
          </a:ln>
          <a:solidFill>
            <a:srgbClr val="FFFFFF"/>
          </a:solidFill>
          <a:uFillTx/>
          <a:latin typeface="+mj-lt"/>
          <a:ea typeface="+mj-ea"/>
          <a:cs typeface="+mj-cs"/>
          <a:sym typeface="Helvetica"/>
        </a:defRPr>
      </a:lvl4pPr>
      <a:lvl5pPr marL="0" marR="0" indent="0" algn="l" defTabSz="914400" rtl="0" latinLnBrk="0">
        <a:lnSpc>
          <a:spcPct val="80000"/>
        </a:lnSpc>
        <a:spcBef>
          <a:spcPts val="0"/>
        </a:spcBef>
        <a:spcAft>
          <a:spcPts val="0"/>
        </a:spcAft>
        <a:buClrTx/>
        <a:buSzTx/>
        <a:buFontTx/>
        <a:buNone/>
        <a:tabLst/>
        <a:defRPr sz="3600" b="1" i="0" u="none" strike="noStrike" cap="none" spc="0" baseline="0">
          <a:ln>
            <a:noFill/>
          </a:ln>
          <a:solidFill>
            <a:srgbClr val="FFFFFF"/>
          </a:solidFill>
          <a:uFillTx/>
          <a:latin typeface="+mj-lt"/>
          <a:ea typeface="+mj-ea"/>
          <a:cs typeface="+mj-cs"/>
          <a:sym typeface="Helvetica"/>
        </a:defRPr>
      </a:lvl5pPr>
      <a:lvl6pPr marL="0" marR="0" indent="0" algn="l" defTabSz="914400" rtl="0" latinLnBrk="0">
        <a:lnSpc>
          <a:spcPct val="80000"/>
        </a:lnSpc>
        <a:spcBef>
          <a:spcPts val="0"/>
        </a:spcBef>
        <a:spcAft>
          <a:spcPts val="0"/>
        </a:spcAft>
        <a:buClrTx/>
        <a:buSzTx/>
        <a:buFontTx/>
        <a:buNone/>
        <a:tabLst/>
        <a:defRPr sz="3600" b="1" i="0" u="none" strike="noStrike" cap="none" spc="0" baseline="0">
          <a:ln>
            <a:noFill/>
          </a:ln>
          <a:solidFill>
            <a:srgbClr val="FFFFFF"/>
          </a:solidFill>
          <a:uFillTx/>
          <a:latin typeface="+mj-lt"/>
          <a:ea typeface="+mj-ea"/>
          <a:cs typeface="+mj-cs"/>
          <a:sym typeface="Helvetica"/>
        </a:defRPr>
      </a:lvl6pPr>
      <a:lvl7pPr marL="0" marR="0" indent="0" algn="l" defTabSz="914400" rtl="0" latinLnBrk="0">
        <a:lnSpc>
          <a:spcPct val="80000"/>
        </a:lnSpc>
        <a:spcBef>
          <a:spcPts val="0"/>
        </a:spcBef>
        <a:spcAft>
          <a:spcPts val="0"/>
        </a:spcAft>
        <a:buClrTx/>
        <a:buSzTx/>
        <a:buFontTx/>
        <a:buNone/>
        <a:tabLst/>
        <a:defRPr sz="3600" b="1" i="0" u="none" strike="noStrike" cap="none" spc="0" baseline="0">
          <a:ln>
            <a:noFill/>
          </a:ln>
          <a:solidFill>
            <a:srgbClr val="FFFFFF"/>
          </a:solidFill>
          <a:uFillTx/>
          <a:latin typeface="+mj-lt"/>
          <a:ea typeface="+mj-ea"/>
          <a:cs typeface="+mj-cs"/>
          <a:sym typeface="Helvetica"/>
        </a:defRPr>
      </a:lvl7pPr>
      <a:lvl8pPr marL="0" marR="0" indent="0" algn="l" defTabSz="914400" rtl="0" latinLnBrk="0">
        <a:lnSpc>
          <a:spcPct val="80000"/>
        </a:lnSpc>
        <a:spcBef>
          <a:spcPts val="0"/>
        </a:spcBef>
        <a:spcAft>
          <a:spcPts val="0"/>
        </a:spcAft>
        <a:buClrTx/>
        <a:buSzTx/>
        <a:buFontTx/>
        <a:buNone/>
        <a:tabLst/>
        <a:defRPr sz="3600" b="1" i="0" u="none" strike="noStrike" cap="none" spc="0" baseline="0">
          <a:ln>
            <a:noFill/>
          </a:ln>
          <a:solidFill>
            <a:srgbClr val="FFFFFF"/>
          </a:solidFill>
          <a:uFillTx/>
          <a:latin typeface="+mj-lt"/>
          <a:ea typeface="+mj-ea"/>
          <a:cs typeface="+mj-cs"/>
          <a:sym typeface="Helvetica"/>
        </a:defRPr>
      </a:lvl8pPr>
      <a:lvl9pPr marL="0" marR="0" indent="0" algn="l" defTabSz="914400" rtl="0" latinLnBrk="0">
        <a:lnSpc>
          <a:spcPct val="80000"/>
        </a:lnSpc>
        <a:spcBef>
          <a:spcPts val="0"/>
        </a:spcBef>
        <a:spcAft>
          <a:spcPts val="0"/>
        </a:spcAft>
        <a:buClrTx/>
        <a:buSzTx/>
        <a:buFontTx/>
        <a:buNone/>
        <a:tabLst/>
        <a:defRPr sz="3600" b="1" i="0" u="none" strike="noStrike" cap="none" spc="0" baseline="0">
          <a:ln>
            <a:noFill/>
          </a:ln>
          <a:solidFill>
            <a:srgbClr val="FFFFFF"/>
          </a:solidFill>
          <a:uFillTx/>
          <a:latin typeface="+mj-lt"/>
          <a:ea typeface="+mj-ea"/>
          <a:cs typeface="+mj-cs"/>
          <a:sym typeface="Helvetica"/>
        </a:defRPr>
      </a:lvl9pPr>
    </p:titleStyle>
    <p:bodyStyle>
      <a:lvl1pPr marL="203200" marR="0" indent="-101600" algn="l" defTabSz="914400" rtl="0" latinLnBrk="0">
        <a:lnSpc>
          <a:spcPct val="90000"/>
        </a:lnSpc>
        <a:spcBef>
          <a:spcPts val="1400"/>
        </a:spcBef>
        <a:spcAft>
          <a:spcPts val="0"/>
        </a:spcAft>
        <a:buClr>
          <a:srgbClr val="595959"/>
        </a:buClr>
        <a:buSzPct val="80000"/>
        <a:buFont typeface="Arial"/>
        <a:buChar char="•"/>
        <a:tabLst/>
        <a:defRPr sz="1500" b="0" i="0" u="none" strike="noStrike" cap="none" spc="0" baseline="0">
          <a:ln>
            <a:noFill/>
          </a:ln>
          <a:solidFill>
            <a:srgbClr val="595959"/>
          </a:solidFill>
          <a:uFillTx/>
          <a:latin typeface="+mj-lt"/>
          <a:ea typeface="+mj-ea"/>
          <a:cs typeface="+mj-cs"/>
          <a:sym typeface="Helvetica"/>
        </a:defRPr>
      </a:lvl1pPr>
      <a:lvl2pPr marL="452664" marR="0" indent="-122464" algn="l" defTabSz="914400" rtl="0" latinLnBrk="0">
        <a:lnSpc>
          <a:spcPct val="90000"/>
        </a:lnSpc>
        <a:spcBef>
          <a:spcPts val="1400"/>
        </a:spcBef>
        <a:spcAft>
          <a:spcPts val="0"/>
        </a:spcAft>
        <a:buClr>
          <a:srgbClr val="595959"/>
        </a:buClr>
        <a:buSzPct val="78571"/>
        <a:buFont typeface="Arial"/>
        <a:buChar char="•"/>
        <a:tabLst/>
        <a:defRPr sz="1500" b="0" i="0" u="none" strike="noStrike" cap="none" spc="0" baseline="0">
          <a:ln>
            <a:noFill/>
          </a:ln>
          <a:solidFill>
            <a:srgbClr val="595959"/>
          </a:solidFill>
          <a:uFillTx/>
          <a:latin typeface="+mj-lt"/>
          <a:ea typeface="+mj-ea"/>
          <a:cs typeface="+mj-cs"/>
          <a:sym typeface="Helvetica"/>
        </a:defRPr>
      </a:lvl2pPr>
      <a:lvl3pPr marL="606425" marR="0" indent="-111125" algn="l" defTabSz="914400" rtl="0" latinLnBrk="0">
        <a:lnSpc>
          <a:spcPct val="90000"/>
        </a:lnSpc>
        <a:spcBef>
          <a:spcPts val="1400"/>
        </a:spcBef>
        <a:spcAft>
          <a:spcPts val="0"/>
        </a:spcAft>
        <a:buClr>
          <a:srgbClr val="595959"/>
        </a:buClr>
        <a:buSzPct val="83333"/>
        <a:buFont typeface="Arial"/>
        <a:buChar char="•"/>
        <a:tabLst/>
        <a:defRPr sz="1500" b="0" i="0" u="none" strike="noStrike" cap="none" spc="0" baseline="0">
          <a:ln>
            <a:noFill/>
          </a:ln>
          <a:solidFill>
            <a:srgbClr val="595959"/>
          </a:solidFill>
          <a:uFillTx/>
          <a:latin typeface="+mj-lt"/>
          <a:ea typeface="+mj-ea"/>
          <a:cs typeface="+mj-cs"/>
          <a:sym typeface="Helvetica"/>
        </a:defRPr>
      </a:lvl3pPr>
      <a:lvl4pPr marL="756227" marR="0" indent="-121227" algn="l" defTabSz="914400" rtl="0" latinLnBrk="0">
        <a:lnSpc>
          <a:spcPct val="90000"/>
        </a:lnSpc>
        <a:spcBef>
          <a:spcPts val="1400"/>
        </a:spcBef>
        <a:spcAft>
          <a:spcPts val="0"/>
        </a:spcAft>
        <a:buClr>
          <a:srgbClr val="595959"/>
        </a:buClr>
        <a:buSzPct val="72727"/>
        <a:buFont typeface="Arial"/>
        <a:buChar char="•"/>
        <a:tabLst/>
        <a:defRPr sz="1500" b="0" i="0" u="none" strike="noStrike" cap="none" spc="0" baseline="0">
          <a:ln>
            <a:noFill/>
          </a:ln>
          <a:solidFill>
            <a:srgbClr val="595959"/>
          </a:solidFill>
          <a:uFillTx/>
          <a:latin typeface="+mj-lt"/>
          <a:ea typeface="+mj-ea"/>
          <a:cs typeface="+mj-cs"/>
          <a:sym typeface="Helvetica"/>
        </a:defRPr>
      </a:lvl4pPr>
      <a:lvl5pPr marL="848590" marR="0" indent="-86590" algn="l" defTabSz="914400" rtl="0" latinLnBrk="0">
        <a:lnSpc>
          <a:spcPct val="90000"/>
        </a:lnSpc>
        <a:spcBef>
          <a:spcPts val="1400"/>
        </a:spcBef>
        <a:spcAft>
          <a:spcPts val="0"/>
        </a:spcAft>
        <a:buClr>
          <a:srgbClr val="595959"/>
        </a:buClr>
        <a:buSzPct val="72727"/>
        <a:buFont typeface="Arial"/>
        <a:buChar char="•"/>
        <a:tabLst/>
        <a:defRPr sz="1500" b="0" i="0" u="none" strike="noStrike" cap="none" spc="0" baseline="0">
          <a:ln>
            <a:noFill/>
          </a:ln>
          <a:solidFill>
            <a:srgbClr val="595959"/>
          </a:solidFill>
          <a:uFillTx/>
          <a:latin typeface="+mj-lt"/>
          <a:ea typeface="+mj-ea"/>
          <a:cs typeface="+mj-cs"/>
          <a:sym typeface="Helvetica"/>
        </a:defRPr>
      </a:lvl5pPr>
      <a:lvl6pPr marL="945572" marR="0" indent="-69272" algn="l" defTabSz="914400" rtl="0" latinLnBrk="0">
        <a:lnSpc>
          <a:spcPct val="90000"/>
        </a:lnSpc>
        <a:spcBef>
          <a:spcPts val="1400"/>
        </a:spcBef>
        <a:spcAft>
          <a:spcPts val="0"/>
        </a:spcAft>
        <a:buClr>
          <a:srgbClr val="595959"/>
        </a:buClr>
        <a:buSzPct val="72727"/>
        <a:buFont typeface="Arial"/>
        <a:buChar char="•"/>
        <a:tabLst/>
        <a:defRPr sz="1500" b="0" i="0" u="none" strike="noStrike" cap="none" spc="0" baseline="0">
          <a:ln>
            <a:noFill/>
          </a:ln>
          <a:solidFill>
            <a:srgbClr val="595959"/>
          </a:solidFill>
          <a:uFillTx/>
          <a:latin typeface="+mj-lt"/>
          <a:ea typeface="+mj-ea"/>
          <a:cs typeface="+mj-cs"/>
          <a:sym typeface="Helvetica"/>
        </a:defRPr>
      </a:lvl6pPr>
      <a:lvl7pPr marL="1047172" marR="0" indent="-69272" algn="l" defTabSz="914400" rtl="0" latinLnBrk="0">
        <a:lnSpc>
          <a:spcPct val="90000"/>
        </a:lnSpc>
        <a:spcBef>
          <a:spcPts val="1400"/>
        </a:spcBef>
        <a:spcAft>
          <a:spcPts val="0"/>
        </a:spcAft>
        <a:buClr>
          <a:srgbClr val="595959"/>
        </a:buClr>
        <a:buSzPct val="72727"/>
        <a:buFont typeface="Arial"/>
        <a:buChar char="•"/>
        <a:tabLst/>
        <a:defRPr sz="1500" b="0" i="0" u="none" strike="noStrike" cap="none" spc="0" baseline="0">
          <a:ln>
            <a:noFill/>
          </a:ln>
          <a:solidFill>
            <a:srgbClr val="595959"/>
          </a:solidFill>
          <a:uFillTx/>
          <a:latin typeface="+mj-lt"/>
          <a:ea typeface="+mj-ea"/>
          <a:cs typeface="+mj-cs"/>
          <a:sym typeface="Helvetica"/>
        </a:defRPr>
      </a:lvl7pPr>
      <a:lvl8pPr marL="1148772" marR="0" indent="-69272" algn="l" defTabSz="914400" rtl="0" latinLnBrk="0">
        <a:lnSpc>
          <a:spcPct val="90000"/>
        </a:lnSpc>
        <a:spcBef>
          <a:spcPts val="1400"/>
        </a:spcBef>
        <a:spcAft>
          <a:spcPts val="0"/>
        </a:spcAft>
        <a:buClr>
          <a:srgbClr val="595959"/>
        </a:buClr>
        <a:buSzPct val="72727"/>
        <a:buFont typeface="Arial"/>
        <a:buChar char="•"/>
        <a:tabLst/>
        <a:defRPr sz="1500" b="0" i="0" u="none" strike="noStrike" cap="none" spc="0" baseline="0">
          <a:ln>
            <a:noFill/>
          </a:ln>
          <a:solidFill>
            <a:srgbClr val="595959"/>
          </a:solidFill>
          <a:uFillTx/>
          <a:latin typeface="+mj-lt"/>
          <a:ea typeface="+mj-ea"/>
          <a:cs typeface="+mj-cs"/>
          <a:sym typeface="Helvetica"/>
        </a:defRPr>
      </a:lvl8pPr>
      <a:lvl9pPr marL="1250372" marR="0" indent="-69272" algn="l" defTabSz="914400" rtl="0" latinLnBrk="0">
        <a:lnSpc>
          <a:spcPct val="90000"/>
        </a:lnSpc>
        <a:spcBef>
          <a:spcPts val="1400"/>
        </a:spcBef>
        <a:spcAft>
          <a:spcPts val="0"/>
        </a:spcAft>
        <a:buClr>
          <a:srgbClr val="595959"/>
        </a:buClr>
        <a:buSzPct val="72727"/>
        <a:buFont typeface="Arial"/>
        <a:buChar char="•"/>
        <a:tabLst/>
        <a:defRPr sz="1500" b="0" i="0" u="none" strike="noStrike" cap="none" spc="0" baseline="0">
          <a:ln>
            <a:noFill/>
          </a:ln>
          <a:solidFill>
            <a:srgbClr val="595959"/>
          </a:solidFill>
          <a:uFillTx/>
          <a:latin typeface="+mj-lt"/>
          <a:ea typeface="+mj-ea"/>
          <a:cs typeface="+mj-cs"/>
          <a:sym typeface="Helvetica"/>
        </a:defRPr>
      </a:lvl9pPr>
    </p:bodyStyle>
    <p:otherStyle>
      <a:lvl1pPr marL="0" marR="0" indent="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Helvetica"/>
        </a:defRPr>
      </a:lvl1pPr>
      <a:lvl2pPr marL="0" marR="0" indent="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Helvetica"/>
        </a:defRPr>
      </a:lvl2pPr>
      <a:lvl3pPr marL="0" marR="0" indent="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Helvetica"/>
        </a:defRPr>
      </a:lvl3pPr>
      <a:lvl4pPr marL="0" marR="0" indent="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Helvetica"/>
        </a:defRPr>
      </a:lvl4pPr>
      <a:lvl5pPr marL="0" marR="0" indent="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Helvetica"/>
        </a:defRPr>
      </a:lvl5pPr>
      <a:lvl6pPr marL="0" marR="0" indent="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Helvetica"/>
        </a:defRPr>
      </a:lvl6pPr>
      <a:lvl7pPr marL="0" marR="0" indent="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Helvetica"/>
        </a:defRPr>
      </a:lvl7pPr>
      <a:lvl8pPr marL="0" marR="0" indent="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Helvetica"/>
        </a:defRPr>
      </a:lvl8pPr>
      <a:lvl9pPr marL="0" marR="0" indent="0" algn="r" defTabSz="914400" rtl="0" latinLnBrk="0">
        <a:lnSpc>
          <a:spcPct val="100000"/>
        </a:lnSpc>
        <a:spcBef>
          <a:spcPts val="0"/>
        </a:spcBef>
        <a:spcAft>
          <a:spcPts val="0"/>
        </a:spcAft>
        <a:buClrTx/>
        <a:buSzTx/>
        <a:buFontTx/>
        <a:buNone/>
        <a:tabLst/>
        <a:defRPr sz="800" b="0" i="0" u="none" strike="noStrike" cap="none" spc="0" baseline="0">
          <a:ln>
            <a:noFill/>
          </a:ln>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nlp.stanford.edu/projects/glov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ncbi.nlm.nih.gov/pubmed/23404613"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cs.pitt.edu/~wiebe/pubs/papers/lre05.pdf"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cs.cornell.edu/people/pabo/movie-review-data/" TargetMode="External"/><Relationship Id="rId3" Type="http://schemas.openxmlformats.org/officeDocument/2006/relationships/hyperlink" Target="http://ai.stanford.edu/~amaas/data/sentiment/"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Shape 66"/>
          <p:cNvSpPr txBox="1">
            <a:spLocks noGrp="1"/>
          </p:cNvSpPr>
          <p:nvPr>
            <p:ph type="ctrTitle"/>
          </p:nvPr>
        </p:nvSpPr>
        <p:spPr>
          <a:xfrm>
            <a:off x="1891349" y="259900"/>
            <a:ext cx="5361302" cy="1448100"/>
          </a:xfrm>
          <a:prstGeom prst="rect">
            <a:avLst/>
          </a:prstGeom>
        </p:spPr>
        <p:txBody>
          <a:bodyPr>
            <a:normAutofit/>
          </a:bodyPr>
          <a:lstStyle>
            <a:lvl1pPr>
              <a:defRPr sz="4800"/>
            </a:lvl1pPr>
          </a:lstStyle>
          <a:p>
            <a:r>
              <a:rPr sz="4000" dirty="0"/>
              <a:t>StoryNext 2</a:t>
            </a:r>
          </a:p>
        </p:txBody>
      </p:sp>
      <p:sp>
        <p:nvSpPr>
          <p:cNvPr id="108" name="Shape 67"/>
          <p:cNvSpPr txBox="1">
            <a:spLocks noGrp="1"/>
          </p:cNvSpPr>
          <p:nvPr>
            <p:ph type="subTitle" sz="quarter" idx="1"/>
          </p:nvPr>
        </p:nvSpPr>
        <p:spPr>
          <a:xfrm>
            <a:off x="1891349" y="1891382"/>
            <a:ext cx="5361302" cy="522601"/>
          </a:xfrm>
          <a:prstGeom prst="rect">
            <a:avLst/>
          </a:prstGeom>
        </p:spPr>
        <p:txBody>
          <a:bodyPr/>
          <a:lstStyle>
            <a:lvl1pPr>
              <a:spcBef>
                <a:spcPts val="0"/>
              </a:spcBef>
            </a:lvl1pPr>
          </a:lstStyle>
          <a:p>
            <a:r>
              <a:t>Sentiment Analysis for your stories</a:t>
            </a:r>
          </a:p>
        </p:txBody>
      </p:sp>
      <p:sp>
        <p:nvSpPr>
          <p:cNvPr id="109" name="Shape 68"/>
          <p:cNvSpPr txBox="1"/>
          <p:nvPr/>
        </p:nvSpPr>
        <p:spPr>
          <a:xfrm>
            <a:off x="2794700" y="186600"/>
            <a:ext cx="4617900" cy="381072"/>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lvl1pPr algn="ctr">
              <a:defRPr>
                <a:solidFill>
                  <a:srgbClr val="FFFFFF"/>
                </a:solidFill>
                <a:latin typeface="+mn-lt"/>
                <a:ea typeface="+mn-ea"/>
                <a:cs typeface="+mn-cs"/>
                <a:sym typeface="Helvetica Neue"/>
              </a:defRPr>
            </a:lvl1pPr>
          </a:lstStyle>
          <a:p>
            <a:r>
              <a:t>Biswaraj Kar - Ling Zhang - Andrew Krischer</a:t>
            </a:r>
          </a:p>
        </p:txBody>
      </p:sp>
      <p:sp>
        <p:nvSpPr>
          <p:cNvPr id="110" name="Shape 69"/>
          <p:cNvSpPr txBox="1"/>
          <p:nvPr/>
        </p:nvSpPr>
        <p:spPr>
          <a:xfrm>
            <a:off x="1891349" y="3087024"/>
            <a:ext cx="5127902" cy="1193035"/>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pPr>
              <a:defRPr b="1"/>
            </a:pPr>
            <a:r>
              <a:t>Biswaraj Kar</a:t>
            </a:r>
          </a:p>
          <a:p>
            <a:pPr>
              <a:defRPr b="1"/>
            </a:pPr>
            <a:r>
              <a:t>Andrew Krischer</a:t>
            </a:r>
          </a:p>
          <a:p>
            <a:pPr>
              <a:defRPr b="1"/>
            </a:pPr>
            <a:r>
              <a:t>Ling Zhang</a:t>
            </a:r>
          </a:p>
          <a:p>
            <a:endParaRPr/>
          </a:p>
          <a:p>
            <a:r>
              <a:t>Fall 2017: CS 6120: Natural Language Processing</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27"/>
          <p:cNvSpPr txBox="1">
            <a:spLocks noGrp="1"/>
          </p:cNvSpPr>
          <p:nvPr>
            <p:ph type="title"/>
          </p:nvPr>
        </p:nvSpPr>
        <p:spPr>
          <a:xfrm>
            <a:off x="799125" y="400049"/>
            <a:ext cx="6516900" cy="564902"/>
          </a:xfrm>
          <a:prstGeom prst="rect">
            <a:avLst/>
          </a:prstGeom>
        </p:spPr>
        <p:txBody>
          <a:bodyPr/>
          <a:lstStyle>
            <a:lvl1pPr defTabSz="868680">
              <a:defRPr sz="2565"/>
            </a:lvl1pPr>
          </a:lstStyle>
          <a:p>
            <a:r>
              <a:t>Methodology 2: SVM and Random Forest</a:t>
            </a:r>
          </a:p>
        </p:txBody>
      </p:sp>
      <p:sp>
        <p:nvSpPr>
          <p:cNvPr id="142" name="Shape 128"/>
          <p:cNvSpPr txBox="1">
            <a:spLocks noGrp="1"/>
          </p:cNvSpPr>
          <p:nvPr>
            <p:ph type="body" idx="1"/>
          </p:nvPr>
        </p:nvSpPr>
        <p:spPr>
          <a:xfrm>
            <a:off x="799125" y="914400"/>
            <a:ext cx="6516900" cy="3823800"/>
          </a:xfrm>
          <a:prstGeom prst="rect">
            <a:avLst/>
          </a:prstGeom>
        </p:spPr>
        <p:txBody>
          <a:bodyPr/>
          <a:lstStyle/>
          <a:p>
            <a:pPr marL="0" indent="0">
              <a:spcBef>
                <a:spcPts val="0"/>
              </a:spcBef>
              <a:buSzTx/>
              <a:buNone/>
            </a:pPr>
            <a:r>
              <a:t>The next attempt after Naive Bayes took us to  Support vector machines (SVMs). SVMs have been shown to be highly effective at traditional text categorization. They are </a:t>
            </a:r>
            <a:r>
              <a:rPr b="1" i="1"/>
              <a:t>large-margin</a:t>
            </a:r>
            <a:r>
              <a:t> (choose the best hyperplane which represents the largest separation), rather than probabilistic, classifiers, in contrast to Naive Bayes.</a:t>
            </a:r>
          </a:p>
          <a:p>
            <a:pPr marL="0" indent="0">
              <a:spcBef>
                <a:spcPts val="0"/>
              </a:spcBef>
              <a:buSzTx/>
              <a:buNone/>
            </a:pPr>
            <a:endParaRPr/>
          </a:p>
          <a:p>
            <a:pPr marL="0" indent="0">
              <a:spcBef>
                <a:spcPts val="0"/>
              </a:spcBef>
              <a:buSzTx/>
              <a:buNone/>
            </a:pPr>
            <a:r>
              <a:t>SVM has inherently a </a:t>
            </a:r>
            <a:r>
              <a:rPr b="1" i="1"/>
              <a:t>linear decision boundary</a:t>
            </a:r>
            <a:r>
              <a:t> and hence the natural formulation of SVMs lends itself well for a 2 class classification problem, like ours.</a:t>
            </a:r>
          </a:p>
          <a:p>
            <a:pPr marL="0" indent="0">
              <a:spcBef>
                <a:spcPts val="0"/>
              </a:spcBef>
              <a:buSzTx/>
              <a:buNone/>
            </a:pPr>
            <a:r>
              <a:t>Random Forest is intrinsically suited for </a:t>
            </a:r>
            <a:r>
              <a:rPr b="1" i="1"/>
              <a:t>multiclass problems</a:t>
            </a:r>
            <a:r>
              <a:t>, while SVM is intrinsically two-class. But we give Random forest a try.</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33"/>
          <p:cNvSpPr txBox="1">
            <a:spLocks noGrp="1"/>
          </p:cNvSpPr>
          <p:nvPr>
            <p:ph type="title"/>
          </p:nvPr>
        </p:nvSpPr>
        <p:spPr>
          <a:xfrm>
            <a:off x="799125" y="400049"/>
            <a:ext cx="6516900" cy="564902"/>
          </a:xfrm>
          <a:prstGeom prst="rect">
            <a:avLst/>
          </a:prstGeom>
        </p:spPr>
        <p:txBody>
          <a:bodyPr/>
          <a:lstStyle/>
          <a:p>
            <a:r>
              <a:t>SVM versus Random Forest: Result</a:t>
            </a:r>
          </a:p>
        </p:txBody>
      </p:sp>
      <p:graphicFrame>
        <p:nvGraphicFramePr>
          <p:cNvPr id="147" name="Shape 134"/>
          <p:cNvGraphicFramePr/>
          <p:nvPr/>
        </p:nvGraphicFramePr>
        <p:xfrm>
          <a:off x="688675" y="1177550"/>
          <a:ext cx="7239000" cy="1584840"/>
        </p:xfrm>
        <a:graphic>
          <a:graphicData uri="http://schemas.openxmlformats.org/drawingml/2006/table">
            <a:tbl>
              <a:tblPr>
                <a:tableStyleId>{4C3C2611-4C71-4FC5-86AE-919BDF0F9419}</a:tableStyleId>
              </a:tblPr>
              <a:tblGrid>
                <a:gridCol w="1447800"/>
                <a:gridCol w="1447800"/>
                <a:gridCol w="1447800"/>
                <a:gridCol w="1447800"/>
                <a:gridCol w="1447800"/>
              </a:tblGrid>
              <a:tr h="381000">
                <a:tc>
                  <a:txBody>
                    <a:bodyPr/>
                    <a:lstStyle/>
                    <a:p>
                      <a:pPr algn="l">
                        <a:defRPr sz="1800"/>
                      </a:pPr>
                      <a:r>
                        <a:rPr sz="1400" b="1">
                          <a:sym typeface="Arial"/>
                        </a:rPr>
                        <a:t>SVM</a:t>
                      </a:r>
                    </a:p>
                  </a:txBody>
                  <a:tcPr marL="91425" marR="91425" marT="91425" marB="91425" horzOverflow="overflow">
                    <a:solidFill>
                      <a:srgbClr val="D9D9D9"/>
                    </a:solidFill>
                  </a:tcPr>
                </a:tc>
                <a:tc>
                  <a:txBody>
                    <a:bodyPr/>
                    <a:lstStyle/>
                    <a:p>
                      <a:pPr algn="l">
                        <a:defRPr sz="1800"/>
                      </a:pPr>
                      <a:r>
                        <a:rPr sz="1400" b="1">
                          <a:sym typeface="Arial"/>
                        </a:rPr>
                        <a:t>Precision</a:t>
                      </a:r>
                    </a:p>
                  </a:txBody>
                  <a:tcPr marL="91425" marR="91425" marT="91425" marB="91425" horzOverflow="overflow">
                    <a:solidFill>
                      <a:srgbClr val="D9D9D9"/>
                    </a:solidFill>
                  </a:tcPr>
                </a:tc>
                <a:tc>
                  <a:txBody>
                    <a:bodyPr/>
                    <a:lstStyle/>
                    <a:p>
                      <a:pPr algn="l">
                        <a:defRPr sz="1800"/>
                      </a:pPr>
                      <a:r>
                        <a:rPr sz="1400" b="1">
                          <a:sym typeface="Arial"/>
                        </a:rPr>
                        <a:t>Recall</a:t>
                      </a:r>
                    </a:p>
                  </a:txBody>
                  <a:tcPr marL="91425" marR="91425" marT="91425" marB="91425" horzOverflow="overflow">
                    <a:solidFill>
                      <a:srgbClr val="D9D9D9"/>
                    </a:solidFill>
                  </a:tcPr>
                </a:tc>
                <a:tc>
                  <a:txBody>
                    <a:bodyPr/>
                    <a:lstStyle/>
                    <a:p>
                      <a:pPr algn="l">
                        <a:defRPr sz="1800"/>
                      </a:pPr>
                      <a:r>
                        <a:rPr sz="1400" b="1">
                          <a:sym typeface="Arial"/>
                        </a:rPr>
                        <a:t>F1</a:t>
                      </a:r>
                    </a:p>
                  </a:txBody>
                  <a:tcPr marL="91425" marR="91425" marT="91425" marB="91425" horzOverflow="overflow">
                    <a:solidFill>
                      <a:srgbClr val="D9D9D9"/>
                    </a:solidFill>
                  </a:tcPr>
                </a:tc>
                <a:tc>
                  <a:txBody>
                    <a:bodyPr/>
                    <a:lstStyle/>
                    <a:p>
                      <a:pPr algn="l">
                        <a:defRPr sz="1800"/>
                      </a:pPr>
                      <a:r>
                        <a:rPr sz="1400" b="1">
                          <a:sym typeface="Arial"/>
                        </a:rPr>
                        <a:t>Expecting</a:t>
                      </a:r>
                    </a:p>
                  </a:txBody>
                  <a:tcPr marL="91425" marR="91425" marT="91425" marB="91425" horzOverflow="overflow">
                    <a:solidFill>
                      <a:srgbClr val="D9D9D9"/>
                    </a:solidFill>
                  </a:tcPr>
                </a:tc>
              </a:tr>
              <a:tr h="381000">
                <a:tc>
                  <a:txBody>
                    <a:bodyPr/>
                    <a:lstStyle/>
                    <a:p>
                      <a:pPr algn="l">
                        <a:defRPr sz="1800"/>
                      </a:pPr>
                      <a:r>
                        <a:rPr sz="1400">
                          <a:sym typeface="Arial"/>
                        </a:rPr>
                        <a:t>Neg</a:t>
                      </a:r>
                    </a:p>
                  </a:txBody>
                  <a:tcPr marL="91425" marR="91425" marT="91425" marB="91425" horzOverflow="overflow"/>
                </a:tc>
                <a:tc>
                  <a:txBody>
                    <a:bodyPr/>
                    <a:lstStyle/>
                    <a:p>
                      <a:pPr algn="l">
                        <a:defRPr sz="1800"/>
                      </a:pPr>
                      <a:r>
                        <a:rPr sz="1400">
                          <a:sym typeface="Arial"/>
                        </a:rPr>
                        <a:t>0.60</a:t>
                      </a:r>
                    </a:p>
                  </a:txBody>
                  <a:tcPr marL="91425" marR="91425" marT="91425" marB="91425" horzOverflow="overflow"/>
                </a:tc>
                <a:tc>
                  <a:txBody>
                    <a:bodyPr/>
                    <a:lstStyle/>
                    <a:p>
                      <a:pPr algn="l">
                        <a:defRPr sz="1800"/>
                      </a:pPr>
                      <a:r>
                        <a:rPr sz="1400">
                          <a:sym typeface="Arial"/>
                        </a:rPr>
                        <a:t>0.53</a:t>
                      </a:r>
                    </a:p>
                  </a:txBody>
                  <a:tcPr marL="91425" marR="91425" marT="91425" marB="91425" horzOverflow="overflow"/>
                </a:tc>
                <a:tc>
                  <a:txBody>
                    <a:bodyPr/>
                    <a:lstStyle/>
                    <a:p>
                      <a:pPr algn="l">
                        <a:defRPr sz="1800"/>
                      </a:pPr>
                      <a:r>
                        <a:rPr sz="1400">
                          <a:sym typeface="Arial"/>
                        </a:rPr>
                        <a:t>0.56</a:t>
                      </a:r>
                    </a:p>
                  </a:txBody>
                  <a:tcPr marL="91425" marR="91425" marT="91425" marB="91425" horzOverflow="overflow"/>
                </a:tc>
                <a:tc>
                  <a:txBody>
                    <a:bodyPr/>
                    <a:lstStyle/>
                    <a:p>
                      <a:pPr algn="l">
                        <a:defRPr sz="1800"/>
                      </a:pPr>
                      <a:r>
                        <a:rPr sz="1400">
                          <a:sym typeface="Arial"/>
                        </a:rPr>
                        <a:t>75</a:t>
                      </a:r>
                    </a:p>
                  </a:txBody>
                  <a:tcPr marL="91425" marR="91425" marT="91425" marB="91425" horzOverflow="overflow"/>
                </a:tc>
              </a:tr>
              <a:tr h="381000">
                <a:tc>
                  <a:txBody>
                    <a:bodyPr/>
                    <a:lstStyle/>
                    <a:p>
                      <a:pPr algn="l">
                        <a:defRPr sz="1800"/>
                      </a:pPr>
                      <a:r>
                        <a:rPr sz="1400">
                          <a:sym typeface="Arial"/>
                        </a:rPr>
                        <a:t>Pos</a:t>
                      </a:r>
                    </a:p>
                  </a:txBody>
                  <a:tcPr marL="91425" marR="91425" marT="91425" marB="91425" horzOverflow="overflow"/>
                </a:tc>
                <a:tc>
                  <a:txBody>
                    <a:bodyPr/>
                    <a:lstStyle/>
                    <a:p>
                      <a:pPr algn="l">
                        <a:defRPr sz="1800"/>
                      </a:pPr>
                      <a:r>
                        <a:rPr sz="1400">
                          <a:sym typeface="Arial"/>
                        </a:rPr>
                        <a:t>0.58</a:t>
                      </a:r>
                    </a:p>
                  </a:txBody>
                  <a:tcPr marL="91425" marR="91425" marT="91425" marB="91425" horzOverflow="overflow"/>
                </a:tc>
                <a:tc>
                  <a:txBody>
                    <a:bodyPr/>
                    <a:lstStyle/>
                    <a:p>
                      <a:pPr algn="l">
                        <a:defRPr sz="1800"/>
                      </a:pPr>
                      <a:r>
                        <a:rPr sz="1400">
                          <a:sym typeface="Arial"/>
                        </a:rPr>
                        <a:t>0.64</a:t>
                      </a:r>
                    </a:p>
                  </a:txBody>
                  <a:tcPr marL="91425" marR="91425" marT="91425" marB="91425" horzOverflow="overflow"/>
                </a:tc>
                <a:tc>
                  <a:txBody>
                    <a:bodyPr/>
                    <a:lstStyle/>
                    <a:p>
                      <a:pPr algn="l">
                        <a:defRPr sz="1800"/>
                      </a:pPr>
                      <a:r>
                        <a:rPr sz="1400">
                          <a:sym typeface="Arial"/>
                        </a:rPr>
                        <a:t>0.61</a:t>
                      </a:r>
                    </a:p>
                  </a:txBody>
                  <a:tcPr marL="91425" marR="91425" marT="91425" marB="91425" horzOverflow="overflow"/>
                </a:tc>
                <a:tc>
                  <a:txBody>
                    <a:bodyPr/>
                    <a:lstStyle/>
                    <a:p>
                      <a:pPr algn="l">
                        <a:defRPr sz="1800"/>
                      </a:pPr>
                      <a:r>
                        <a:rPr sz="1400">
                          <a:sym typeface="Arial"/>
                        </a:rPr>
                        <a:t>76</a:t>
                      </a:r>
                    </a:p>
                  </a:txBody>
                  <a:tcPr marL="91425" marR="91425" marT="91425" marB="91425" horzOverflow="overflow"/>
                </a:tc>
              </a:tr>
              <a:tr h="381000">
                <a:tc>
                  <a:txBody>
                    <a:bodyPr/>
                    <a:lstStyle/>
                    <a:p>
                      <a:pPr algn="l">
                        <a:defRPr sz="1800"/>
                      </a:pPr>
                      <a:r>
                        <a:rPr sz="1400">
                          <a:sym typeface="Arial"/>
                        </a:rPr>
                        <a:t>Average</a:t>
                      </a:r>
                    </a:p>
                  </a:txBody>
                  <a:tcPr marL="91425" marR="91425" marT="91425" marB="91425" horzOverflow="overflow"/>
                </a:tc>
                <a:tc>
                  <a:txBody>
                    <a:bodyPr/>
                    <a:lstStyle/>
                    <a:p>
                      <a:pPr algn="l">
                        <a:defRPr sz="1800"/>
                      </a:pPr>
                      <a:r>
                        <a:rPr sz="1400" b="1">
                          <a:sym typeface="Arial"/>
                        </a:rPr>
                        <a:t>0.59</a:t>
                      </a:r>
                    </a:p>
                  </a:txBody>
                  <a:tcPr marL="91425" marR="91425" marT="91425" marB="91425" horzOverflow="overflow"/>
                </a:tc>
                <a:tc>
                  <a:txBody>
                    <a:bodyPr/>
                    <a:lstStyle/>
                    <a:p>
                      <a:pPr algn="l">
                        <a:defRPr sz="1800"/>
                      </a:pPr>
                      <a:r>
                        <a:rPr sz="1400" b="1">
                          <a:sym typeface="Arial"/>
                        </a:rPr>
                        <a:t>0.59</a:t>
                      </a:r>
                    </a:p>
                  </a:txBody>
                  <a:tcPr marL="91425" marR="91425" marT="91425" marB="91425" horzOverflow="overflow"/>
                </a:tc>
                <a:tc>
                  <a:txBody>
                    <a:bodyPr/>
                    <a:lstStyle/>
                    <a:p>
                      <a:pPr algn="l">
                        <a:defRPr sz="1800"/>
                      </a:pPr>
                      <a:r>
                        <a:rPr sz="1400">
                          <a:sym typeface="Arial"/>
                        </a:rPr>
                        <a:t>0.59</a:t>
                      </a:r>
                    </a:p>
                  </a:txBody>
                  <a:tcPr marL="91425" marR="91425" marT="91425" marB="91425" horzOverflow="overflow"/>
                </a:tc>
                <a:tc>
                  <a:txBody>
                    <a:bodyPr/>
                    <a:lstStyle/>
                    <a:p>
                      <a:pPr algn="l">
                        <a:defRPr sz="1800"/>
                      </a:pPr>
                      <a:r>
                        <a:rPr sz="1400">
                          <a:sym typeface="Arial"/>
                        </a:rPr>
                        <a:t>151</a:t>
                      </a:r>
                    </a:p>
                  </a:txBody>
                  <a:tcPr marL="91425" marR="91425" marT="91425" marB="91425" horzOverflow="overflow"/>
                </a:tc>
              </a:tr>
            </a:tbl>
          </a:graphicData>
        </a:graphic>
      </p:graphicFrame>
      <p:graphicFrame>
        <p:nvGraphicFramePr>
          <p:cNvPr id="148" name="Shape 135"/>
          <p:cNvGraphicFramePr/>
          <p:nvPr/>
        </p:nvGraphicFramePr>
        <p:xfrm>
          <a:off x="688675" y="3029349"/>
          <a:ext cx="7239000" cy="1584840"/>
        </p:xfrm>
        <a:graphic>
          <a:graphicData uri="http://schemas.openxmlformats.org/drawingml/2006/table">
            <a:tbl>
              <a:tblPr>
                <a:tableStyleId>{4C3C2611-4C71-4FC5-86AE-919BDF0F9419}</a:tableStyleId>
              </a:tblPr>
              <a:tblGrid>
                <a:gridCol w="1447800"/>
                <a:gridCol w="1447800"/>
                <a:gridCol w="1447800"/>
                <a:gridCol w="1447800"/>
                <a:gridCol w="1447800"/>
              </a:tblGrid>
              <a:tr h="0">
                <a:tc>
                  <a:txBody>
                    <a:bodyPr/>
                    <a:lstStyle/>
                    <a:p>
                      <a:pPr algn="l">
                        <a:defRPr sz="1800"/>
                      </a:pPr>
                      <a:r>
                        <a:rPr sz="1400" b="1">
                          <a:sym typeface="Arial"/>
                        </a:rPr>
                        <a:t>RF</a:t>
                      </a:r>
                    </a:p>
                  </a:txBody>
                  <a:tcPr marL="91425" marR="91425" marT="91425" marB="91425" horzOverflow="overflow">
                    <a:solidFill>
                      <a:srgbClr val="D9D9D9"/>
                    </a:solidFill>
                  </a:tcPr>
                </a:tc>
                <a:tc>
                  <a:txBody>
                    <a:bodyPr/>
                    <a:lstStyle/>
                    <a:p>
                      <a:pPr algn="l">
                        <a:defRPr sz="1800"/>
                      </a:pPr>
                      <a:r>
                        <a:rPr sz="1400" b="1">
                          <a:sym typeface="Arial"/>
                        </a:rPr>
                        <a:t>Precision</a:t>
                      </a:r>
                    </a:p>
                  </a:txBody>
                  <a:tcPr marL="91425" marR="91425" marT="91425" marB="91425" horzOverflow="overflow">
                    <a:solidFill>
                      <a:srgbClr val="D9D9D9"/>
                    </a:solidFill>
                  </a:tcPr>
                </a:tc>
                <a:tc>
                  <a:txBody>
                    <a:bodyPr/>
                    <a:lstStyle/>
                    <a:p>
                      <a:pPr algn="l">
                        <a:defRPr sz="1800"/>
                      </a:pPr>
                      <a:r>
                        <a:rPr sz="1400" b="1">
                          <a:sym typeface="Arial"/>
                        </a:rPr>
                        <a:t>Recall</a:t>
                      </a:r>
                    </a:p>
                  </a:txBody>
                  <a:tcPr marL="91425" marR="91425" marT="91425" marB="91425" horzOverflow="overflow">
                    <a:solidFill>
                      <a:srgbClr val="D9D9D9"/>
                    </a:solidFill>
                  </a:tcPr>
                </a:tc>
                <a:tc>
                  <a:txBody>
                    <a:bodyPr/>
                    <a:lstStyle/>
                    <a:p>
                      <a:pPr algn="l">
                        <a:defRPr sz="1800"/>
                      </a:pPr>
                      <a:r>
                        <a:rPr sz="1400" b="1">
                          <a:sym typeface="Arial"/>
                        </a:rPr>
                        <a:t>F1</a:t>
                      </a:r>
                    </a:p>
                  </a:txBody>
                  <a:tcPr marL="91425" marR="91425" marT="91425" marB="91425" horzOverflow="overflow">
                    <a:solidFill>
                      <a:srgbClr val="D9D9D9"/>
                    </a:solidFill>
                  </a:tcPr>
                </a:tc>
                <a:tc>
                  <a:txBody>
                    <a:bodyPr/>
                    <a:lstStyle/>
                    <a:p>
                      <a:pPr algn="l">
                        <a:defRPr sz="1800"/>
                      </a:pPr>
                      <a:r>
                        <a:rPr sz="1400" b="1">
                          <a:sym typeface="Arial"/>
                        </a:rPr>
                        <a:t>Expecting</a:t>
                      </a:r>
                    </a:p>
                  </a:txBody>
                  <a:tcPr marL="91425" marR="91425" marT="91425" marB="91425" horzOverflow="overflow">
                    <a:solidFill>
                      <a:srgbClr val="D9D9D9"/>
                    </a:solidFill>
                  </a:tcPr>
                </a:tc>
              </a:tr>
              <a:tr h="381000">
                <a:tc>
                  <a:txBody>
                    <a:bodyPr/>
                    <a:lstStyle/>
                    <a:p>
                      <a:pPr algn="l">
                        <a:defRPr sz="1800"/>
                      </a:pPr>
                      <a:r>
                        <a:rPr sz="1400">
                          <a:sym typeface="Arial"/>
                        </a:rPr>
                        <a:t>Neg</a:t>
                      </a:r>
                    </a:p>
                  </a:txBody>
                  <a:tcPr marL="91425" marR="91425" marT="91425" marB="91425" horzOverflow="overflow"/>
                </a:tc>
                <a:tc>
                  <a:txBody>
                    <a:bodyPr/>
                    <a:lstStyle/>
                    <a:p>
                      <a:pPr algn="l">
                        <a:defRPr sz="1800"/>
                      </a:pPr>
                      <a:r>
                        <a:rPr sz="1400">
                          <a:sym typeface="Arial"/>
                        </a:rPr>
                        <a:t>0.62</a:t>
                      </a:r>
                    </a:p>
                  </a:txBody>
                  <a:tcPr marL="91425" marR="91425" marT="91425" marB="91425" horzOverflow="overflow"/>
                </a:tc>
                <a:tc>
                  <a:txBody>
                    <a:bodyPr/>
                    <a:lstStyle/>
                    <a:p>
                      <a:pPr algn="l">
                        <a:defRPr sz="1800"/>
                      </a:pPr>
                      <a:r>
                        <a:rPr sz="1400">
                          <a:sym typeface="Arial"/>
                        </a:rPr>
                        <a:t>0.32</a:t>
                      </a:r>
                    </a:p>
                  </a:txBody>
                  <a:tcPr marL="91425" marR="91425" marT="91425" marB="91425" horzOverflow="overflow"/>
                </a:tc>
                <a:tc>
                  <a:txBody>
                    <a:bodyPr/>
                    <a:lstStyle/>
                    <a:p>
                      <a:pPr algn="l">
                        <a:defRPr sz="1800"/>
                      </a:pPr>
                      <a:r>
                        <a:rPr sz="1400">
                          <a:sym typeface="Arial"/>
                        </a:rPr>
                        <a:t>0.42</a:t>
                      </a:r>
                    </a:p>
                  </a:txBody>
                  <a:tcPr marL="91425" marR="91425" marT="91425" marB="91425" horzOverflow="overflow"/>
                </a:tc>
                <a:tc>
                  <a:txBody>
                    <a:bodyPr/>
                    <a:lstStyle/>
                    <a:p>
                      <a:pPr algn="l">
                        <a:defRPr sz="1800"/>
                      </a:pPr>
                      <a:r>
                        <a:rPr sz="1400">
                          <a:sym typeface="Arial"/>
                        </a:rPr>
                        <a:t>75</a:t>
                      </a:r>
                    </a:p>
                  </a:txBody>
                  <a:tcPr marL="91425" marR="91425" marT="91425" marB="91425" horzOverflow="overflow"/>
                </a:tc>
              </a:tr>
              <a:tr h="381000">
                <a:tc>
                  <a:txBody>
                    <a:bodyPr/>
                    <a:lstStyle/>
                    <a:p>
                      <a:pPr algn="l">
                        <a:defRPr sz="1800"/>
                      </a:pPr>
                      <a:r>
                        <a:rPr sz="1400">
                          <a:sym typeface="Arial"/>
                        </a:rPr>
                        <a:t>Pos</a:t>
                      </a:r>
                    </a:p>
                  </a:txBody>
                  <a:tcPr marL="91425" marR="91425" marT="91425" marB="91425" horzOverflow="overflow"/>
                </a:tc>
                <a:tc>
                  <a:txBody>
                    <a:bodyPr/>
                    <a:lstStyle/>
                    <a:p>
                      <a:pPr algn="l">
                        <a:defRPr sz="1800"/>
                      </a:pPr>
                      <a:r>
                        <a:rPr sz="1400">
                          <a:sym typeface="Arial"/>
                        </a:rPr>
                        <a:t>0.54</a:t>
                      </a:r>
                    </a:p>
                  </a:txBody>
                  <a:tcPr marL="91425" marR="91425" marT="91425" marB="91425" horzOverflow="overflow"/>
                </a:tc>
                <a:tc>
                  <a:txBody>
                    <a:bodyPr/>
                    <a:lstStyle/>
                    <a:p>
                      <a:pPr algn="l">
                        <a:defRPr sz="1800"/>
                      </a:pPr>
                      <a:r>
                        <a:rPr sz="1400">
                          <a:sym typeface="Arial"/>
                        </a:rPr>
                        <a:t>0.80</a:t>
                      </a:r>
                    </a:p>
                  </a:txBody>
                  <a:tcPr marL="91425" marR="91425" marT="91425" marB="91425" horzOverflow="overflow"/>
                </a:tc>
                <a:tc>
                  <a:txBody>
                    <a:bodyPr/>
                    <a:lstStyle/>
                    <a:p>
                      <a:pPr algn="l">
                        <a:defRPr sz="1800"/>
                      </a:pPr>
                      <a:r>
                        <a:rPr sz="1400">
                          <a:sym typeface="Arial"/>
                        </a:rPr>
                        <a:t>0.65</a:t>
                      </a:r>
                    </a:p>
                  </a:txBody>
                  <a:tcPr marL="91425" marR="91425" marT="91425" marB="91425" horzOverflow="overflow"/>
                </a:tc>
                <a:tc>
                  <a:txBody>
                    <a:bodyPr/>
                    <a:lstStyle/>
                    <a:p>
                      <a:pPr algn="l">
                        <a:defRPr sz="1800"/>
                      </a:pPr>
                      <a:r>
                        <a:rPr sz="1400">
                          <a:sym typeface="Arial"/>
                        </a:rPr>
                        <a:t>76</a:t>
                      </a:r>
                    </a:p>
                  </a:txBody>
                  <a:tcPr marL="91425" marR="91425" marT="91425" marB="91425" horzOverflow="overflow"/>
                </a:tc>
              </a:tr>
              <a:tr h="381000">
                <a:tc>
                  <a:txBody>
                    <a:bodyPr/>
                    <a:lstStyle/>
                    <a:p>
                      <a:pPr algn="l">
                        <a:defRPr sz="1800"/>
                      </a:pPr>
                      <a:r>
                        <a:rPr sz="1400">
                          <a:sym typeface="Arial"/>
                        </a:rPr>
                        <a:t>Average</a:t>
                      </a:r>
                    </a:p>
                  </a:txBody>
                  <a:tcPr marL="91425" marR="91425" marT="91425" marB="91425" horzOverflow="overflow"/>
                </a:tc>
                <a:tc>
                  <a:txBody>
                    <a:bodyPr/>
                    <a:lstStyle/>
                    <a:p>
                      <a:pPr algn="l">
                        <a:defRPr sz="1800"/>
                      </a:pPr>
                      <a:r>
                        <a:rPr sz="1400" b="1">
                          <a:sym typeface="Arial"/>
                        </a:rPr>
                        <a:t>0.58</a:t>
                      </a:r>
                    </a:p>
                  </a:txBody>
                  <a:tcPr marL="91425" marR="91425" marT="91425" marB="91425" horzOverflow="overflow"/>
                </a:tc>
                <a:tc>
                  <a:txBody>
                    <a:bodyPr/>
                    <a:lstStyle/>
                    <a:p>
                      <a:pPr algn="l">
                        <a:defRPr sz="1800"/>
                      </a:pPr>
                      <a:r>
                        <a:rPr sz="1400" b="1">
                          <a:sym typeface="Arial"/>
                        </a:rPr>
                        <a:t>0.56</a:t>
                      </a:r>
                    </a:p>
                  </a:txBody>
                  <a:tcPr marL="91425" marR="91425" marT="91425" marB="91425" horzOverflow="overflow"/>
                </a:tc>
                <a:tc>
                  <a:txBody>
                    <a:bodyPr/>
                    <a:lstStyle/>
                    <a:p>
                      <a:pPr algn="l">
                        <a:defRPr sz="1800"/>
                      </a:pPr>
                      <a:r>
                        <a:rPr sz="1400">
                          <a:sym typeface="Arial"/>
                        </a:rPr>
                        <a:t>0.54</a:t>
                      </a:r>
                    </a:p>
                  </a:txBody>
                  <a:tcPr marL="91425" marR="91425" marT="91425" marB="91425" horzOverflow="overflow"/>
                </a:tc>
                <a:tc>
                  <a:txBody>
                    <a:bodyPr/>
                    <a:lstStyle/>
                    <a:p>
                      <a:pPr algn="l">
                        <a:defRPr sz="1800"/>
                      </a:pPr>
                      <a:r>
                        <a:rPr sz="1400">
                          <a:sym typeface="Arial"/>
                        </a:rPr>
                        <a:t>151</a:t>
                      </a:r>
                    </a:p>
                  </a:txBody>
                  <a:tcPr marL="91425" marR="91425" marT="91425" marB="91425" horzOverflow="overflow"/>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40"/>
          <p:cNvSpPr txBox="1">
            <a:spLocks noGrp="1"/>
          </p:cNvSpPr>
          <p:nvPr>
            <p:ph type="title"/>
          </p:nvPr>
        </p:nvSpPr>
        <p:spPr>
          <a:xfrm>
            <a:off x="799125" y="400049"/>
            <a:ext cx="6516900" cy="564902"/>
          </a:xfrm>
          <a:prstGeom prst="rect">
            <a:avLst/>
          </a:prstGeom>
        </p:spPr>
        <p:txBody>
          <a:bodyPr/>
          <a:lstStyle/>
          <a:p>
            <a:r>
              <a:t>SVM versus Random Forest: Analysis</a:t>
            </a:r>
          </a:p>
        </p:txBody>
      </p:sp>
      <p:sp>
        <p:nvSpPr>
          <p:cNvPr id="153" name="Shape 141"/>
          <p:cNvSpPr txBox="1">
            <a:spLocks noGrp="1"/>
          </p:cNvSpPr>
          <p:nvPr>
            <p:ph type="body" idx="1"/>
          </p:nvPr>
        </p:nvSpPr>
        <p:spPr>
          <a:xfrm>
            <a:off x="799117" y="990599"/>
            <a:ext cx="6516900" cy="3143102"/>
          </a:xfrm>
          <a:prstGeom prst="rect">
            <a:avLst/>
          </a:prstGeom>
        </p:spPr>
        <p:txBody>
          <a:bodyPr/>
          <a:lstStyle/>
          <a:p>
            <a:pPr marL="457200" indent="-304800">
              <a:spcBef>
                <a:spcPts val="0"/>
              </a:spcBef>
            </a:pPr>
            <a:r>
              <a:t>Assumption for poor result for Random Forest. (parameter/better performance on multiple field classifying)</a:t>
            </a:r>
          </a:p>
          <a:p>
            <a:pPr marL="0" indent="0">
              <a:spcBef>
                <a:spcPts val="0"/>
              </a:spcBef>
              <a:buSzTx/>
              <a:buNone/>
            </a:pPr>
            <a:endParaRPr/>
          </a:p>
          <a:p>
            <a:pPr marL="457200" indent="-304800">
              <a:spcBef>
                <a:spcPts val="0"/>
              </a:spcBef>
            </a:pPr>
            <a:r>
              <a:t>Future enhancement on feature extracting. (besides tf-idf)</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46"/>
          <p:cNvSpPr txBox="1">
            <a:spLocks noGrp="1"/>
          </p:cNvSpPr>
          <p:nvPr>
            <p:ph type="title"/>
          </p:nvPr>
        </p:nvSpPr>
        <p:spPr>
          <a:xfrm>
            <a:off x="799125" y="400049"/>
            <a:ext cx="6516900" cy="564902"/>
          </a:xfrm>
          <a:prstGeom prst="rect">
            <a:avLst/>
          </a:prstGeom>
        </p:spPr>
        <p:txBody>
          <a:bodyPr/>
          <a:lstStyle/>
          <a:p>
            <a:r>
              <a:t>Methodology 3: RNN</a:t>
            </a:r>
          </a:p>
        </p:txBody>
      </p:sp>
      <p:sp>
        <p:nvSpPr>
          <p:cNvPr id="158" name="Shape 147"/>
          <p:cNvSpPr txBox="1">
            <a:spLocks noGrp="1"/>
          </p:cNvSpPr>
          <p:nvPr>
            <p:ph type="body" idx="1"/>
          </p:nvPr>
        </p:nvSpPr>
        <p:spPr>
          <a:xfrm>
            <a:off x="799125" y="914400"/>
            <a:ext cx="6516900" cy="3823800"/>
          </a:xfrm>
          <a:prstGeom prst="rect">
            <a:avLst/>
          </a:prstGeom>
        </p:spPr>
        <p:txBody>
          <a:bodyPr/>
          <a:lstStyle/>
          <a:p>
            <a:pPr marL="0" indent="0">
              <a:spcBef>
                <a:spcPts val="0"/>
              </a:spcBef>
              <a:buSzTx/>
              <a:buNone/>
              <a:defRPr sz="1400">
                <a:latin typeface="Calibri"/>
                <a:ea typeface="Calibri"/>
                <a:cs typeface="Calibri"/>
                <a:sym typeface="Calibri"/>
              </a:defRPr>
            </a:pPr>
            <a:r>
              <a:t>In general, </a:t>
            </a:r>
            <a:r>
              <a:rPr>
                <a:solidFill>
                  <a:srgbClr val="404040"/>
                </a:solidFill>
              </a:rPr>
              <a:t>neural networks use arrays of pixel values, logistic regression uses quantifiable features, and reinforcement learning models use reward signals. The common theme is that the inputs need to be </a:t>
            </a:r>
            <a:r>
              <a:rPr b="1">
                <a:solidFill>
                  <a:srgbClr val="404040"/>
                </a:solidFill>
              </a:rPr>
              <a:t>scalar values, or matrices of scalar values</a:t>
            </a:r>
            <a:r>
              <a:rPr>
                <a:solidFill>
                  <a:srgbClr val="404040"/>
                </a:solidFill>
              </a:rPr>
              <a:t>. </a:t>
            </a:r>
          </a:p>
          <a:p>
            <a:pPr marL="0" indent="0">
              <a:spcBef>
                <a:spcPts val="0"/>
              </a:spcBef>
              <a:buSzTx/>
              <a:buNone/>
              <a:defRPr sz="1400">
                <a:solidFill>
                  <a:srgbClr val="404040"/>
                </a:solidFill>
                <a:latin typeface="Calibri"/>
                <a:ea typeface="Calibri"/>
                <a:cs typeface="Calibri"/>
                <a:sym typeface="Calibri"/>
              </a:defRPr>
            </a:pPr>
            <a:r>
              <a:t>The unique aspect of NLP data is that there is a</a:t>
            </a:r>
            <a:r>
              <a:rPr b="1"/>
              <a:t> temporal aspect to</a:t>
            </a:r>
            <a:r>
              <a:t> it. Each word in a sentence depends greatly on what came before and comes after it. In order to account for this dependency, we use a recurrent neural network.</a:t>
            </a:r>
          </a:p>
          <a:p>
            <a:pPr marL="0" indent="0">
              <a:spcBef>
                <a:spcPts val="0"/>
              </a:spcBef>
              <a:buSzTx/>
              <a:buNone/>
              <a:defRPr sz="1400">
                <a:solidFill>
                  <a:srgbClr val="404040"/>
                </a:solidFill>
                <a:latin typeface="Calibri"/>
                <a:ea typeface="Calibri"/>
                <a:cs typeface="Calibri"/>
                <a:sym typeface="Calibri"/>
              </a:defRPr>
            </a:pPr>
            <a:r>
              <a:t>In RNNs, each word in an input sequence will be associated with a specific time step:</a:t>
            </a:r>
          </a:p>
          <a:p>
            <a:pPr marL="0" indent="0">
              <a:spcBef>
                <a:spcPts val="0"/>
              </a:spcBef>
              <a:buSzTx/>
              <a:buNone/>
            </a:pPr>
            <a:endParaRPr sz="1400">
              <a:solidFill>
                <a:srgbClr val="404040"/>
              </a:solidFill>
              <a:latin typeface="Calibri"/>
              <a:ea typeface="Calibri"/>
              <a:cs typeface="Calibri"/>
              <a:sym typeface="Calibri"/>
            </a:endParaRPr>
          </a:p>
          <a:p>
            <a:pPr marL="0" indent="0">
              <a:spcBef>
                <a:spcPts val="0"/>
              </a:spcBef>
              <a:buSzTx/>
              <a:buNone/>
              <a:defRPr sz="1400">
                <a:solidFill>
                  <a:srgbClr val="404040"/>
                </a:solidFill>
                <a:latin typeface="Calibri"/>
                <a:ea typeface="Calibri"/>
                <a:cs typeface="Calibri"/>
                <a:sym typeface="Calibri"/>
              </a:defRPr>
            </a:pPr>
            <a:r>
              <a:t>The hidden state is a function of </a:t>
            </a:r>
            <a:r>
              <a:rPr b="1"/>
              <a:t>both</a:t>
            </a:r>
            <a:r>
              <a:t> the </a:t>
            </a:r>
            <a:r>
              <a:rPr b="1"/>
              <a:t>current word vector </a:t>
            </a:r>
            <a:r>
              <a:t>and the </a:t>
            </a:r>
            <a:r>
              <a:rPr b="1"/>
              <a:t>hidden state vector at the previous time step</a:t>
            </a:r>
            <a:r>
              <a:t>. xt is a vector that encapsulates all the information of a specific word, ht is a vector that summarizes information from previous time steps.</a:t>
            </a:r>
          </a:p>
        </p:txBody>
      </p:sp>
      <p:pic>
        <p:nvPicPr>
          <p:cNvPr id="159" name="Shape 148" descr="Shape 148"/>
          <p:cNvPicPr>
            <a:picLocks noChangeAspect="1"/>
          </p:cNvPicPr>
          <p:nvPr/>
        </p:nvPicPr>
        <p:blipFill>
          <a:blip r:embed="rId3">
            <a:extLst/>
          </a:blip>
          <a:stretch>
            <a:fillRect/>
          </a:stretch>
        </p:blipFill>
        <p:spPr>
          <a:xfrm>
            <a:off x="1055610" y="3130749"/>
            <a:ext cx="1977277" cy="23237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hape 153"/>
          <p:cNvSpPr txBox="1">
            <a:spLocks noGrp="1"/>
          </p:cNvSpPr>
          <p:nvPr>
            <p:ph type="title"/>
          </p:nvPr>
        </p:nvSpPr>
        <p:spPr>
          <a:xfrm>
            <a:off x="799125" y="400049"/>
            <a:ext cx="6516900" cy="564902"/>
          </a:xfrm>
          <a:prstGeom prst="rect">
            <a:avLst/>
          </a:prstGeom>
        </p:spPr>
        <p:txBody>
          <a:bodyPr/>
          <a:lstStyle/>
          <a:p>
            <a:r>
              <a:t>Methodology 3: RNN...</a:t>
            </a:r>
          </a:p>
        </p:txBody>
      </p:sp>
      <p:sp>
        <p:nvSpPr>
          <p:cNvPr id="164" name="Shape 154"/>
          <p:cNvSpPr txBox="1">
            <a:spLocks noGrp="1"/>
          </p:cNvSpPr>
          <p:nvPr>
            <p:ph type="body" idx="1"/>
          </p:nvPr>
        </p:nvSpPr>
        <p:spPr>
          <a:xfrm>
            <a:off x="799125" y="914400"/>
            <a:ext cx="6516900" cy="3823800"/>
          </a:xfrm>
          <a:prstGeom prst="rect">
            <a:avLst/>
          </a:prstGeom>
        </p:spPr>
        <p:txBody>
          <a:bodyPr/>
          <a:lstStyle/>
          <a:p>
            <a:pPr marL="0" indent="0">
              <a:spcBef>
                <a:spcPts val="1000"/>
              </a:spcBef>
              <a:buSzTx/>
              <a:buNone/>
              <a:defRPr>
                <a:solidFill>
                  <a:srgbClr val="404040"/>
                </a:solidFill>
                <a:latin typeface="Arial"/>
                <a:ea typeface="Arial"/>
                <a:cs typeface="Arial"/>
                <a:sym typeface="Arial"/>
              </a:defRPr>
            </a:pPr>
            <a:r>
              <a:t>Basic Steps:</a:t>
            </a:r>
          </a:p>
          <a:p>
            <a:pPr marL="457200" indent="-323850">
              <a:lnSpc>
                <a:spcPct val="115000"/>
              </a:lnSpc>
              <a:spcBef>
                <a:spcPts val="0"/>
              </a:spcBef>
              <a:buClr>
                <a:srgbClr val="404040"/>
              </a:buClr>
              <a:buSzPct val="100000"/>
              <a:buFontTx/>
              <a:buAutoNum type="arabicPeriod"/>
              <a:defRPr>
                <a:solidFill>
                  <a:srgbClr val="404040"/>
                </a:solidFill>
                <a:latin typeface="Arial"/>
                <a:ea typeface="Arial"/>
                <a:cs typeface="Arial"/>
                <a:sym typeface="Arial"/>
              </a:defRPr>
            </a:pPr>
            <a:r>
              <a:t>Training a word vector generation model or loading pre-trained word vectors: </a:t>
            </a:r>
            <a:r>
              <a:rPr u="sng">
                <a:solidFill>
                  <a:schemeClr val="accent1"/>
                </a:solidFill>
                <a:uFill>
                  <a:solidFill>
                    <a:schemeClr val="accent1"/>
                  </a:solidFill>
                </a:uFill>
                <a:hlinkClick r:id="rId2"/>
              </a:rPr>
              <a:t>GloVe</a:t>
            </a:r>
            <a:r>
              <a:t> vectors, 400,000 word vectors, each with a dimensionality of 50.</a:t>
            </a:r>
          </a:p>
          <a:p>
            <a:pPr marL="457200" indent="-323850">
              <a:lnSpc>
                <a:spcPct val="115000"/>
              </a:lnSpc>
              <a:spcBef>
                <a:spcPts val="0"/>
              </a:spcBef>
              <a:buClr>
                <a:srgbClr val="404040"/>
              </a:buClr>
              <a:buSzPct val="100000"/>
              <a:buFontTx/>
              <a:buAutoNum type="arabicPeriod"/>
              <a:defRPr>
                <a:solidFill>
                  <a:srgbClr val="404040"/>
                </a:solidFill>
                <a:latin typeface="Arial"/>
                <a:ea typeface="Arial"/>
                <a:cs typeface="Arial"/>
                <a:sym typeface="Arial"/>
              </a:defRPr>
            </a:pPr>
            <a:r>
              <a:t>Creating an ID's matrix for our training set: convert each document into a vector representation by using the word embeddings</a:t>
            </a:r>
          </a:p>
          <a:p>
            <a:pPr marL="457200" indent="-323850">
              <a:lnSpc>
                <a:spcPct val="115000"/>
              </a:lnSpc>
              <a:spcBef>
                <a:spcPts val="0"/>
              </a:spcBef>
              <a:buClr>
                <a:srgbClr val="404040"/>
              </a:buClr>
              <a:buSzPct val="100000"/>
              <a:buFontTx/>
              <a:buAutoNum type="arabicPeriod"/>
              <a:defRPr>
                <a:solidFill>
                  <a:srgbClr val="404040"/>
                </a:solidFill>
                <a:latin typeface="Arial"/>
                <a:ea typeface="Arial"/>
                <a:cs typeface="Arial"/>
                <a:sym typeface="Arial"/>
              </a:defRPr>
            </a:pPr>
            <a:r>
              <a:t>RNN (With LSTM units) graph creation: specify two placeholders, one for the inputs into the network, and one for the labels.</a:t>
            </a:r>
          </a:p>
          <a:p>
            <a:pPr marL="457200" indent="-323850">
              <a:lnSpc>
                <a:spcPct val="115000"/>
              </a:lnSpc>
              <a:spcBef>
                <a:spcPts val="0"/>
              </a:spcBef>
              <a:buClr>
                <a:srgbClr val="404040"/>
              </a:buClr>
              <a:buSzPct val="100000"/>
              <a:buFontTx/>
              <a:buAutoNum type="arabicPeriod"/>
              <a:defRPr>
                <a:solidFill>
                  <a:srgbClr val="404040"/>
                </a:solidFill>
                <a:latin typeface="Arial"/>
                <a:ea typeface="Arial"/>
                <a:cs typeface="Arial"/>
                <a:sym typeface="Arial"/>
              </a:defRPr>
            </a:pPr>
            <a:r>
              <a:t>Training: We load in a batch of reviews and their associated labels. Next, we call the TF session’s run function with our optimizer and the input placeholders. This loop is then repeated for a set number of training iterations.</a:t>
            </a:r>
          </a:p>
          <a:p>
            <a:pPr marL="457200" indent="-323850">
              <a:lnSpc>
                <a:spcPct val="115000"/>
              </a:lnSpc>
              <a:spcBef>
                <a:spcPts val="0"/>
              </a:spcBef>
              <a:buClr>
                <a:srgbClr val="404040"/>
              </a:buClr>
              <a:buSzPct val="100000"/>
              <a:buFontTx/>
              <a:buAutoNum type="arabicPeriod"/>
              <a:defRPr>
                <a:solidFill>
                  <a:srgbClr val="404040"/>
                </a:solidFill>
                <a:latin typeface="Arial"/>
                <a:ea typeface="Arial"/>
                <a:cs typeface="Arial"/>
                <a:sym typeface="Arial"/>
              </a:defRPr>
            </a:pPr>
            <a:r>
              <a:t>Testing</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59"/>
          <p:cNvSpPr txBox="1">
            <a:spLocks noGrp="1"/>
          </p:cNvSpPr>
          <p:nvPr>
            <p:ph type="title"/>
          </p:nvPr>
        </p:nvSpPr>
        <p:spPr>
          <a:xfrm>
            <a:off x="799125" y="400049"/>
            <a:ext cx="6516900" cy="564902"/>
          </a:xfrm>
          <a:prstGeom prst="rect">
            <a:avLst/>
          </a:prstGeom>
        </p:spPr>
        <p:txBody>
          <a:bodyPr/>
          <a:lstStyle/>
          <a:p>
            <a:r>
              <a:t>Results: RNN</a:t>
            </a:r>
          </a:p>
        </p:txBody>
      </p:sp>
      <p:sp>
        <p:nvSpPr>
          <p:cNvPr id="167" name="Shape 160"/>
          <p:cNvSpPr txBox="1">
            <a:spLocks noGrp="1"/>
          </p:cNvSpPr>
          <p:nvPr>
            <p:ph type="body" idx="1"/>
          </p:nvPr>
        </p:nvSpPr>
        <p:spPr>
          <a:xfrm>
            <a:off x="799125" y="914400"/>
            <a:ext cx="6516900" cy="3823800"/>
          </a:xfrm>
          <a:prstGeom prst="rect">
            <a:avLst/>
          </a:prstGeom>
        </p:spPr>
        <p:txBody>
          <a:bodyPr/>
          <a:lstStyle>
            <a:lvl1pPr marL="0" indent="0">
              <a:spcBef>
                <a:spcPts val="0"/>
              </a:spcBef>
              <a:buSzTx/>
              <a:buNone/>
              <a:defRPr sz="1400"/>
            </a:lvl1pPr>
          </a:lstStyle>
          <a:p>
            <a:r>
              <a:t>We found pretty impressive results for some of our hyper parameters:</a:t>
            </a:r>
          </a:p>
        </p:txBody>
      </p:sp>
      <p:graphicFrame>
        <p:nvGraphicFramePr>
          <p:cNvPr id="168" name="Shape 161"/>
          <p:cNvGraphicFramePr/>
          <p:nvPr/>
        </p:nvGraphicFramePr>
        <p:xfrm>
          <a:off x="876300" y="1466850"/>
          <a:ext cx="7481824" cy="3030220"/>
        </p:xfrm>
        <a:graphic>
          <a:graphicData uri="http://schemas.openxmlformats.org/drawingml/2006/table">
            <a:tbl>
              <a:tblPr>
                <a:tableStyleId>{4C3C2611-4C71-4FC5-86AE-919BDF0F9419}</a:tableStyleId>
              </a:tblPr>
              <a:tblGrid>
                <a:gridCol w="1788175"/>
                <a:gridCol w="908475"/>
                <a:gridCol w="1018750"/>
                <a:gridCol w="1731949"/>
                <a:gridCol w="2034475"/>
              </a:tblGrid>
              <a:tr h="548450">
                <a:tc>
                  <a:txBody>
                    <a:bodyPr/>
                    <a:lstStyle/>
                    <a:p>
                      <a:pPr algn="l">
                        <a:defRPr sz="1800"/>
                      </a:pPr>
                      <a:r>
                        <a:rPr sz="1400">
                          <a:sym typeface="Arial"/>
                        </a:rPr>
                        <a:t>Optimizer</a:t>
                      </a:r>
                    </a:p>
                  </a:txBody>
                  <a:tcPr marL="91425" marR="91425" marT="91425" marB="91425" horzOverflow="overflow"/>
                </a:tc>
                <a:tc>
                  <a:txBody>
                    <a:bodyPr/>
                    <a:lstStyle/>
                    <a:p>
                      <a:pPr algn="l">
                        <a:defRPr sz="1800"/>
                      </a:pPr>
                      <a:r>
                        <a:rPr sz="1400">
                          <a:sym typeface="Arial"/>
                        </a:rPr>
                        <a:t>Learning Rate</a:t>
                      </a:r>
                    </a:p>
                  </a:txBody>
                  <a:tcPr marL="91425" marR="91425" marT="91425" marB="91425" horzOverflow="overflow"/>
                </a:tc>
                <a:tc>
                  <a:txBody>
                    <a:bodyPr/>
                    <a:lstStyle/>
                    <a:p>
                      <a:pPr algn="l">
                        <a:defRPr sz="1800"/>
                      </a:pPr>
                      <a:r>
                        <a:rPr sz="1400">
                          <a:sym typeface="Arial"/>
                        </a:rPr>
                        <a:t>Iterations</a:t>
                      </a:r>
                    </a:p>
                  </a:txBody>
                  <a:tcPr marL="91425" marR="91425" marT="91425" marB="91425" horzOverflow="overflow"/>
                </a:tc>
                <a:tc>
                  <a:txBody>
                    <a:bodyPr/>
                    <a:lstStyle/>
                    <a:p>
                      <a:pPr algn="l">
                        <a:defRPr sz="1800"/>
                      </a:pPr>
                      <a:r>
                        <a:rPr sz="1400">
                          <a:sym typeface="Arial"/>
                        </a:rPr>
                        <a:t>Average Accuracy of Batches</a:t>
                      </a:r>
                    </a:p>
                  </a:txBody>
                  <a:tcPr marL="91425" marR="91425" marT="91425" marB="91425" horzOverflow="overflow"/>
                </a:tc>
                <a:tc>
                  <a:txBody>
                    <a:bodyPr/>
                    <a:lstStyle/>
                    <a:p>
                      <a:pPr algn="l">
                        <a:defRPr sz="1800"/>
                      </a:pPr>
                      <a:r>
                        <a:rPr sz="1400">
                          <a:sym typeface="Arial"/>
                        </a:rPr>
                        <a:t>Peak Accuracy in Batches</a:t>
                      </a:r>
                    </a:p>
                  </a:txBody>
                  <a:tcPr marL="91425" marR="91425" marT="91425" marB="91425" horzOverflow="overflow"/>
                </a:tc>
              </a:tr>
              <a:tr h="357525">
                <a:tc>
                  <a:txBody>
                    <a:bodyPr/>
                    <a:lstStyle/>
                    <a:p>
                      <a:pPr algn="l">
                        <a:defRPr sz="1800"/>
                      </a:pPr>
                      <a:r>
                        <a:rPr sz="1400">
                          <a:sym typeface="Arial"/>
                        </a:rPr>
                        <a:t>Adam</a:t>
                      </a:r>
                    </a:p>
                  </a:txBody>
                  <a:tcPr marL="91425" marR="91425" marT="91425" marB="91425" horzOverflow="overflow"/>
                </a:tc>
                <a:tc>
                  <a:txBody>
                    <a:bodyPr/>
                    <a:lstStyle/>
                    <a:p>
                      <a:pPr algn="l">
                        <a:defRPr sz="1800"/>
                      </a:pPr>
                      <a:r>
                        <a:rPr sz="1400">
                          <a:sym typeface="Arial"/>
                        </a:rPr>
                        <a:t>0.1</a:t>
                      </a:r>
                    </a:p>
                  </a:txBody>
                  <a:tcPr marL="91425" marR="91425" marT="91425" marB="91425" horzOverflow="overflow"/>
                </a:tc>
                <a:tc>
                  <a:txBody>
                    <a:bodyPr/>
                    <a:lstStyle/>
                    <a:p>
                      <a:pPr algn="l">
                        <a:defRPr sz="1800"/>
                      </a:pPr>
                      <a:r>
                        <a:rPr sz="1400">
                          <a:sym typeface="Arial"/>
                        </a:rPr>
                        <a:t>30000</a:t>
                      </a:r>
                    </a:p>
                  </a:txBody>
                  <a:tcPr marL="91425" marR="91425" marT="91425" marB="91425" horzOverflow="overflow"/>
                </a:tc>
                <a:tc>
                  <a:txBody>
                    <a:bodyPr/>
                    <a:lstStyle/>
                    <a:p>
                      <a:pPr algn="l">
                        <a:defRPr sz="1800"/>
                      </a:pPr>
                      <a:r>
                        <a:rPr sz="1400">
                          <a:sym typeface="Arial"/>
                        </a:rPr>
                        <a:t>62%</a:t>
                      </a:r>
                    </a:p>
                  </a:txBody>
                  <a:tcPr marL="91425" marR="91425" marT="91425" marB="91425" horzOverflow="overflow"/>
                </a:tc>
                <a:tc>
                  <a:txBody>
                    <a:bodyPr/>
                    <a:lstStyle/>
                    <a:p>
                      <a:pPr algn="l">
                        <a:defRPr sz="1800"/>
                      </a:pPr>
                      <a:r>
                        <a:rPr sz="1400">
                          <a:sym typeface="Arial"/>
                        </a:rPr>
                        <a:t>69%</a:t>
                      </a:r>
                    </a:p>
                  </a:txBody>
                  <a:tcPr marL="91425" marR="91425" marT="91425" marB="91425" horzOverflow="overflow"/>
                </a:tc>
              </a:tr>
              <a:tr h="357525">
                <a:tc>
                  <a:txBody>
                    <a:bodyPr/>
                    <a:lstStyle/>
                    <a:p>
                      <a:pPr algn="l">
                        <a:defRPr sz="1800"/>
                      </a:pPr>
                      <a:r>
                        <a:rPr sz="1400">
                          <a:sym typeface="Arial"/>
                        </a:rPr>
                        <a:t>Adam</a:t>
                      </a:r>
                    </a:p>
                  </a:txBody>
                  <a:tcPr marL="91425" marR="91425" marT="91425" marB="91425" horzOverflow="overflow"/>
                </a:tc>
                <a:tc>
                  <a:txBody>
                    <a:bodyPr/>
                    <a:lstStyle/>
                    <a:p>
                      <a:pPr algn="l">
                        <a:defRPr sz="1800"/>
                      </a:pPr>
                      <a:r>
                        <a:rPr sz="1400">
                          <a:sym typeface="Arial"/>
                        </a:rPr>
                        <a:t>0.01</a:t>
                      </a:r>
                    </a:p>
                  </a:txBody>
                  <a:tcPr marL="91425" marR="91425" marT="91425" marB="91425" horzOverflow="overflow"/>
                </a:tc>
                <a:tc>
                  <a:txBody>
                    <a:bodyPr/>
                    <a:lstStyle/>
                    <a:p>
                      <a:pPr algn="l">
                        <a:defRPr sz="1800"/>
                      </a:pPr>
                      <a:r>
                        <a:rPr sz="1400">
                          <a:sym typeface="Arial"/>
                        </a:rPr>
                        <a:t>10000</a:t>
                      </a:r>
                    </a:p>
                  </a:txBody>
                  <a:tcPr marL="91425" marR="91425" marT="91425" marB="91425" horzOverflow="overflow"/>
                </a:tc>
                <a:tc>
                  <a:txBody>
                    <a:bodyPr/>
                    <a:lstStyle/>
                    <a:p>
                      <a:pPr algn="l">
                        <a:defRPr sz="1800"/>
                      </a:pPr>
                      <a:r>
                        <a:rPr sz="1400">
                          <a:sym typeface="Arial"/>
                        </a:rPr>
                        <a:t>67%</a:t>
                      </a:r>
                    </a:p>
                  </a:txBody>
                  <a:tcPr marL="91425" marR="91425" marT="91425" marB="91425" horzOverflow="overflow"/>
                </a:tc>
                <a:tc>
                  <a:txBody>
                    <a:bodyPr/>
                    <a:lstStyle/>
                    <a:p>
                      <a:pPr algn="l">
                        <a:defRPr sz="1800"/>
                      </a:pPr>
                      <a:r>
                        <a:rPr sz="1400">
                          <a:sym typeface="Arial"/>
                        </a:rPr>
                        <a:t>71%</a:t>
                      </a:r>
                    </a:p>
                  </a:txBody>
                  <a:tcPr marL="91425" marR="91425" marT="91425" marB="91425" horzOverflow="overflow"/>
                </a:tc>
              </a:tr>
              <a:tr h="357525">
                <a:tc>
                  <a:txBody>
                    <a:bodyPr/>
                    <a:lstStyle/>
                    <a:p>
                      <a:pPr algn="l">
                        <a:defRPr sz="1800"/>
                      </a:pPr>
                      <a:r>
                        <a:rPr sz="1400">
                          <a:sym typeface="Arial"/>
                        </a:rPr>
                        <a:t>Adam</a:t>
                      </a:r>
                    </a:p>
                  </a:txBody>
                  <a:tcPr marL="91425" marR="91425" marT="91425" marB="91425" horzOverflow="overflow"/>
                </a:tc>
                <a:tc>
                  <a:txBody>
                    <a:bodyPr/>
                    <a:lstStyle/>
                    <a:p>
                      <a:pPr algn="l">
                        <a:defRPr sz="1800"/>
                      </a:pPr>
                      <a:r>
                        <a:rPr sz="1400">
                          <a:sym typeface="Arial"/>
                        </a:rPr>
                        <a:t>0.01</a:t>
                      </a:r>
                    </a:p>
                  </a:txBody>
                  <a:tcPr marL="91425" marR="91425" marT="91425" marB="91425" horzOverflow="overflow"/>
                </a:tc>
                <a:tc>
                  <a:txBody>
                    <a:bodyPr/>
                    <a:lstStyle/>
                    <a:p>
                      <a:pPr algn="l">
                        <a:defRPr sz="1800"/>
                      </a:pPr>
                      <a:r>
                        <a:rPr sz="1400">
                          <a:sym typeface="Arial"/>
                        </a:rPr>
                        <a:t>50000</a:t>
                      </a:r>
                    </a:p>
                  </a:txBody>
                  <a:tcPr marL="91425" marR="91425" marT="91425" marB="91425" horzOverflow="overflow"/>
                </a:tc>
                <a:tc>
                  <a:txBody>
                    <a:bodyPr/>
                    <a:lstStyle/>
                    <a:p>
                      <a:pPr algn="l">
                        <a:defRPr sz="1800"/>
                      </a:pPr>
                      <a:r>
                        <a:rPr sz="1400">
                          <a:sym typeface="Arial"/>
                        </a:rPr>
                        <a:t>62%</a:t>
                      </a:r>
                    </a:p>
                  </a:txBody>
                  <a:tcPr marL="91425" marR="91425" marT="91425" marB="91425" horzOverflow="overflow"/>
                </a:tc>
                <a:tc>
                  <a:txBody>
                    <a:bodyPr/>
                    <a:lstStyle/>
                    <a:p>
                      <a:pPr algn="l">
                        <a:defRPr sz="1800"/>
                      </a:pPr>
                      <a:r>
                        <a:rPr sz="1400">
                          <a:sym typeface="Arial"/>
                        </a:rPr>
                        <a:t>70%</a:t>
                      </a:r>
                    </a:p>
                  </a:txBody>
                  <a:tcPr marL="91425" marR="91425" marT="91425" marB="91425" horzOverflow="overflow"/>
                </a:tc>
              </a:tr>
              <a:tr h="439600">
                <a:tc>
                  <a:txBody>
                    <a:bodyPr/>
                    <a:lstStyle/>
                    <a:p>
                      <a:pPr algn="l">
                        <a:defRPr sz="1800"/>
                      </a:pPr>
                      <a:r>
                        <a:rPr sz="1400">
                          <a:sym typeface="Arial"/>
                        </a:rPr>
                        <a:t>Gradient Descent</a:t>
                      </a:r>
                    </a:p>
                  </a:txBody>
                  <a:tcPr marL="91425" marR="91425" marT="91425" marB="91425" horzOverflow="overflow"/>
                </a:tc>
                <a:tc>
                  <a:txBody>
                    <a:bodyPr/>
                    <a:lstStyle/>
                    <a:p>
                      <a:pPr algn="l">
                        <a:defRPr sz="1800"/>
                      </a:pPr>
                      <a:r>
                        <a:rPr sz="1400">
                          <a:sym typeface="Arial"/>
                        </a:rPr>
                        <a:t>0.1</a:t>
                      </a:r>
                    </a:p>
                  </a:txBody>
                  <a:tcPr marL="91425" marR="91425" marT="91425" marB="91425" horzOverflow="overflow"/>
                </a:tc>
                <a:tc>
                  <a:txBody>
                    <a:bodyPr/>
                    <a:lstStyle/>
                    <a:p>
                      <a:pPr algn="l">
                        <a:defRPr sz="1800"/>
                      </a:pPr>
                      <a:r>
                        <a:rPr sz="1400">
                          <a:sym typeface="Arial"/>
                        </a:rPr>
                        <a:t>70000</a:t>
                      </a:r>
                    </a:p>
                  </a:txBody>
                  <a:tcPr marL="91425" marR="91425" marT="91425" marB="91425" horzOverflow="overflow"/>
                </a:tc>
                <a:tc>
                  <a:txBody>
                    <a:bodyPr/>
                    <a:lstStyle/>
                    <a:p>
                      <a:pPr algn="l">
                        <a:defRPr sz="1800"/>
                      </a:pPr>
                      <a:r>
                        <a:rPr sz="1400">
                          <a:sym typeface="Arial"/>
                        </a:rPr>
                        <a:t>64 %</a:t>
                      </a:r>
                    </a:p>
                  </a:txBody>
                  <a:tcPr marL="91425" marR="91425" marT="91425" marB="91425" horzOverflow="overflow"/>
                </a:tc>
                <a:tc>
                  <a:txBody>
                    <a:bodyPr/>
                    <a:lstStyle/>
                    <a:p>
                      <a:pPr algn="l">
                        <a:defRPr sz="1800"/>
                      </a:pPr>
                      <a:r>
                        <a:rPr sz="1400">
                          <a:sym typeface="Arial"/>
                        </a:rPr>
                        <a:t>75%</a:t>
                      </a:r>
                    </a:p>
                  </a:txBody>
                  <a:tcPr marL="91425" marR="91425" marT="91425" marB="91425" horzOverflow="overflow"/>
                </a:tc>
              </a:tr>
              <a:tr h="333600">
                <a:tc>
                  <a:txBody>
                    <a:bodyPr/>
                    <a:lstStyle/>
                    <a:p>
                      <a:pPr algn="l">
                        <a:defRPr sz="1800"/>
                      </a:pPr>
                      <a:r>
                        <a:rPr sz="1400" b="1">
                          <a:sym typeface="Arial"/>
                        </a:rPr>
                        <a:t>Gradient Descent</a:t>
                      </a:r>
                    </a:p>
                  </a:txBody>
                  <a:tcPr marL="91425" marR="91425" marT="91425" marB="91425" horzOverflow="overflow">
                    <a:solidFill>
                      <a:srgbClr val="D9D9D9"/>
                    </a:solidFill>
                  </a:tcPr>
                </a:tc>
                <a:tc>
                  <a:txBody>
                    <a:bodyPr/>
                    <a:lstStyle/>
                    <a:p>
                      <a:pPr algn="l">
                        <a:defRPr sz="1800"/>
                      </a:pPr>
                      <a:r>
                        <a:rPr sz="1400" b="1">
                          <a:sym typeface="Arial"/>
                        </a:rPr>
                        <a:t>0.1</a:t>
                      </a:r>
                    </a:p>
                  </a:txBody>
                  <a:tcPr marL="91425" marR="91425" marT="91425" marB="91425" horzOverflow="overflow">
                    <a:solidFill>
                      <a:srgbClr val="D9D9D9"/>
                    </a:solidFill>
                  </a:tcPr>
                </a:tc>
                <a:tc>
                  <a:txBody>
                    <a:bodyPr/>
                    <a:lstStyle/>
                    <a:p>
                      <a:pPr algn="l">
                        <a:defRPr sz="1800"/>
                      </a:pPr>
                      <a:r>
                        <a:rPr sz="1400" b="1">
                          <a:sym typeface="Arial"/>
                        </a:rPr>
                        <a:t>50000</a:t>
                      </a:r>
                    </a:p>
                  </a:txBody>
                  <a:tcPr marL="91425" marR="91425" marT="91425" marB="91425" horzOverflow="overflow">
                    <a:solidFill>
                      <a:srgbClr val="D9D9D9"/>
                    </a:solidFill>
                  </a:tcPr>
                </a:tc>
                <a:tc>
                  <a:txBody>
                    <a:bodyPr/>
                    <a:lstStyle/>
                    <a:p>
                      <a:pPr algn="l">
                        <a:defRPr sz="1800"/>
                      </a:pPr>
                      <a:r>
                        <a:rPr sz="1400" b="1">
                          <a:sym typeface="Arial"/>
                        </a:rPr>
                        <a:t>72%</a:t>
                      </a:r>
                    </a:p>
                  </a:txBody>
                  <a:tcPr marL="91425" marR="91425" marT="91425" marB="91425" horzOverflow="overflow">
                    <a:solidFill>
                      <a:srgbClr val="D9D9D9"/>
                    </a:solidFill>
                  </a:tcPr>
                </a:tc>
                <a:tc>
                  <a:txBody>
                    <a:bodyPr/>
                    <a:lstStyle/>
                    <a:p>
                      <a:pPr algn="l">
                        <a:defRPr sz="1400" b="1">
                          <a:sym typeface="Arial"/>
                        </a:defRPr>
                      </a:pPr>
                      <a:r>
                        <a:t>79%</a:t>
                      </a:r>
                    </a:p>
                  </a:txBody>
                  <a:tcPr marL="91425" marR="91425" marT="91425" marB="91425" horzOverflow="overflow">
                    <a:solidFill>
                      <a:srgbClr val="D9D9D9"/>
                    </a:solidFill>
                  </a:tcPr>
                </a:tc>
              </a:tr>
              <a:tr h="355950">
                <a:tc>
                  <a:txBody>
                    <a:bodyPr/>
                    <a:lstStyle/>
                    <a:p>
                      <a:pPr algn="l">
                        <a:defRPr sz="1800"/>
                      </a:pPr>
                      <a:r>
                        <a:rPr sz="1400">
                          <a:sym typeface="Arial"/>
                        </a:rPr>
                        <a:t>Gradient Descent</a:t>
                      </a:r>
                    </a:p>
                  </a:txBody>
                  <a:tcPr marL="91425" marR="91425" marT="91425" marB="91425" horzOverflow="overflow"/>
                </a:tc>
                <a:tc>
                  <a:txBody>
                    <a:bodyPr/>
                    <a:lstStyle/>
                    <a:p>
                      <a:pPr algn="l">
                        <a:defRPr sz="1800"/>
                      </a:pPr>
                      <a:r>
                        <a:rPr sz="1400">
                          <a:sym typeface="Arial"/>
                        </a:rPr>
                        <a:t>0.2</a:t>
                      </a:r>
                    </a:p>
                  </a:txBody>
                  <a:tcPr marL="91425" marR="91425" marT="91425" marB="91425" horzOverflow="overflow"/>
                </a:tc>
                <a:tc>
                  <a:txBody>
                    <a:bodyPr/>
                    <a:lstStyle/>
                    <a:p>
                      <a:pPr algn="l">
                        <a:defRPr sz="1800"/>
                      </a:pPr>
                      <a:r>
                        <a:rPr sz="1400">
                          <a:sym typeface="Arial"/>
                        </a:rPr>
                        <a:t>50000</a:t>
                      </a:r>
                    </a:p>
                  </a:txBody>
                  <a:tcPr marL="91425" marR="91425" marT="91425" marB="91425" horzOverflow="overflow"/>
                </a:tc>
                <a:tc>
                  <a:txBody>
                    <a:bodyPr/>
                    <a:lstStyle/>
                    <a:p>
                      <a:pPr algn="l">
                        <a:defRPr sz="1800"/>
                      </a:pPr>
                      <a:r>
                        <a:rPr sz="1400">
                          <a:sym typeface="Arial"/>
                        </a:rPr>
                        <a:t>68%</a:t>
                      </a:r>
                    </a:p>
                  </a:txBody>
                  <a:tcPr marL="91425" marR="91425" marT="91425" marB="91425" horzOverflow="overflow"/>
                </a:tc>
                <a:tc>
                  <a:txBody>
                    <a:bodyPr/>
                    <a:lstStyle/>
                    <a:p>
                      <a:pPr algn="l">
                        <a:defRPr sz="1400">
                          <a:sym typeface="Arial"/>
                        </a:defRPr>
                      </a:pPr>
                      <a:r>
                        <a:t>79%</a:t>
                      </a:r>
                    </a:p>
                  </a:txBody>
                  <a:tcPr marL="91425" marR="91425" marT="91425" marB="91425" horzOverflow="overflow"/>
                </a:tc>
              </a:tr>
            </a:tbl>
          </a:graphicData>
        </a:graphic>
      </p:graphicFrame>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hape 166"/>
          <p:cNvSpPr txBox="1">
            <a:spLocks noGrp="1"/>
          </p:cNvSpPr>
          <p:nvPr>
            <p:ph type="title"/>
          </p:nvPr>
        </p:nvSpPr>
        <p:spPr>
          <a:xfrm>
            <a:off x="799125" y="400049"/>
            <a:ext cx="6516900" cy="564902"/>
          </a:xfrm>
          <a:prstGeom prst="rect">
            <a:avLst/>
          </a:prstGeom>
        </p:spPr>
        <p:txBody>
          <a:bodyPr/>
          <a:lstStyle/>
          <a:p>
            <a:r>
              <a:t>Methodology 4: Valence &amp; Arousal</a:t>
            </a:r>
          </a:p>
        </p:txBody>
      </p:sp>
      <p:sp>
        <p:nvSpPr>
          <p:cNvPr id="171" name="Shape 167"/>
          <p:cNvSpPr txBox="1">
            <a:spLocks noGrp="1"/>
          </p:cNvSpPr>
          <p:nvPr>
            <p:ph type="body" idx="1"/>
          </p:nvPr>
        </p:nvSpPr>
        <p:spPr>
          <a:xfrm>
            <a:off x="799125" y="914399"/>
            <a:ext cx="6516900" cy="3558901"/>
          </a:xfrm>
          <a:prstGeom prst="rect">
            <a:avLst/>
          </a:prstGeom>
        </p:spPr>
        <p:txBody>
          <a:bodyPr/>
          <a:lstStyle/>
          <a:p>
            <a:pPr marL="0" indent="0" algn="just">
              <a:lnSpc>
                <a:spcPct val="115000"/>
              </a:lnSpc>
              <a:spcBef>
                <a:spcPts val="200"/>
              </a:spcBef>
              <a:buSzTx/>
              <a:buNone/>
              <a:defRPr>
                <a:solidFill>
                  <a:srgbClr val="333333"/>
                </a:solidFill>
                <a:latin typeface="Calibri"/>
                <a:ea typeface="Calibri"/>
                <a:cs typeface="Calibri"/>
                <a:sym typeface="Calibri"/>
              </a:defRPr>
            </a:pPr>
            <a:r>
              <a:t>Apart from the standard language models we tried before, recent research has suggested an alternative method to the use of dictionaries that report the sentiment of a set of words along one or more emotional dimensions. </a:t>
            </a:r>
          </a:p>
          <a:p>
            <a:pPr marL="0" indent="0" algn="just">
              <a:lnSpc>
                <a:spcPct val="115000"/>
              </a:lnSpc>
              <a:spcBef>
                <a:spcPts val="200"/>
              </a:spcBef>
              <a:buSzTx/>
              <a:buNone/>
            </a:pPr>
            <a:endParaRPr>
              <a:solidFill>
                <a:srgbClr val="333333"/>
              </a:solidFill>
              <a:latin typeface="Calibri"/>
              <a:ea typeface="Calibri"/>
              <a:cs typeface="Calibri"/>
              <a:sym typeface="Calibri"/>
            </a:endParaRPr>
          </a:p>
          <a:p>
            <a:pPr marL="0" indent="0" algn="just">
              <a:lnSpc>
                <a:spcPct val="115000"/>
              </a:lnSpc>
              <a:spcBef>
                <a:spcPts val="200"/>
              </a:spcBef>
              <a:buSzTx/>
              <a:buNone/>
              <a:defRPr>
                <a:solidFill>
                  <a:srgbClr val="333333"/>
                </a:solidFill>
                <a:latin typeface="Calibri"/>
                <a:ea typeface="Calibri"/>
                <a:cs typeface="Calibri"/>
                <a:sym typeface="Calibri"/>
              </a:defRPr>
            </a:pPr>
            <a:r>
              <a:t>Examples of sentiment dictionaries includes POMS</a:t>
            </a:r>
            <a:r>
              <a:rPr baseline="30000"/>
              <a:t>[8]</a:t>
            </a:r>
            <a:r>
              <a:t> and POMS-ex—Profile of Mood States—and ANEW—Affective Norms for English Words. </a:t>
            </a:r>
          </a:p>
          <a:p>
            <a:pPr marL="0" indent="0" algn="just">
              <a:lnSpc>
                <a:spcPct val="115000"/>
              </a:lnSpc>
              <a:spcBef>
                <a:spcPts val="200"/>
              </a:spcBef>
              <a:buSzTx/>
              <a:buNone/>
            </a:pPr>
            <a:endParaRPr>
              <a:solidFill>
                <a:srgbClr val="333333"/>
              </a:solidFill>
              <a:latin typeface="Calibri"/>
              <a:ea typeface="Calibri"/>
              <a:cs typeface="Calibri"/>
              <a:sym typeface="Calibri"/>
            </a:endParaRPr>
          </a:p>
          <a:p>
            <a:pPr marL="0" indent="0" algn="just">
              <a:lnSpc>
                <a:spcPct val="115000"/>
              </a:lnSpc>
              <a:spcBef>
                <a:spcPts val="200"/>
              </a:spcBef>
              <a:buSzTx/>
              <a:buNone/>
              <a:defRPr>
                <a:solidFill>
                  <a:srgbClr val="333333"/>
                </a:solidFill>
                <a:latin typeface="Calibri"/>
                <a:ea typeface="Calibri"/>
                <a:cs typeface="Calibri"/>
                <a:sym typeface="Calibri"/>
              </a:defRPr>
            </a:pPr>
            <a:r>
              <a:t>Given our relatively average success with all the language models discussed before, we chose to give a Linguistic model a try and use ANEW, with an </a:t>
            </a:r>
            <a:r>
              <a:rPr u="sng">
                <a:solidFill>
                  <a:schemeClr val="accent1"/>
                </a:solidFill>
                <a:uFill>
                  <a:solidFill>
                    <a:schemeClr val="accent1"/>
                  </a:solidFill>
                </a:uFill>
                <a:hlinkClick r:id="rId2"/>
              </a:rPr>
              <a:t>extended ANEW dictionary</a:t>
            </a:r>
            <a:r>
              <a:rPr baseline="30000"/>
              <a:t>[6]</a:t>
            </a:r>
            <a:r>
              <a:t> that was recently built by researchers McMaster and Ghent Universities.</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hape 172"/>
          <p:cNvSpPr txBox="1">
            <a:spLocks noGrp="1"/>
          </p:cNvSpPr>
          <p:nvPr>
            <p:ph type="title"/>
          </p:nvPr>
        </p:nvSpPr>
        <p:spPr>
          <a:xfrm>
            <a:off x="799125" y="400049"/>
            <a:ext cx="6516900" cy="564902"/>
          </a:xfrm>
          <a:prstGeom prst="rect">
            <a:avLst/>
          </a:prstGeom>
        </p:spPr>
        <p:txBody>
          <a:bodyPr/>
          <a:lstStyle/>
          <a:p>
            <a:r>
              <a:t>Methodology 4: Valence &amp; Arousal...</a:t>
            </a:r>
          </a:p>
        </p:txBody>
      </p:sp>
      <p:sp>
        <p:nvSpPr>
          <p:cNvPr id="174" name="Shape 173"/>
          <p:cNvSpPr txBox="1">
            <a:spLocks noGrp="1"/>
          </p:cNvSpPr>
          <p:nvPr>
            <p:ph type="body" sz="quarter" idx="1"/>
          </p:nvPr>
        </p:nvSpPr>
        <p:spPr>
          <a:xfrm>
            <a:off x="799125" y="1174374"/>
            <a:ext cx="3379500" cy="2443502"/>
          </a:xfrm>
          <a:prstGeom prst="rect">
            <a:avLst/>
          </a:prstGeom>
        </p:spPr>
        <p:txBody>
          <a:bodyPr/>
          <a:lstStyle/>
          <a:p>
            <a:pPr marL="0" indent="0">
              <a:lnSpc>
                <a:spcPct val="150000"/>
              </a:lnSpc>
              <a:spcBef>
                <a:spcPts val="0"/>
              </a:spcBef>
              <a:buSzTx/>
              <a:buNone/>
              <a:defRPr sz="1800"/>
            </a:pPr>
            <a:r>
              <a:t>	</a:t>
            </a:r>
            <a:r>
              <a:rPr b="1"/>
              <a:t>Advantages</a:t>
            </a:r>
          </a:p>
          <a:p>
            <a:pPr marL="0" indent="457200">
              <a:lnSpc>
                <a:spcPct val="150000"/>
              </a:lnSpc>
              <a:spcBef>
                <a:spcPts val="0"/>
              </a:spcBef>
              <a:buSzTx/>
              <a:buNone/>
            </a:pPr>
            <a:r>
              <a:t>  Domain-independent</a:t>
            </a:r>
          </a:p>
          <a:p>
            <a:pPr marL="0" indent="0">
              <a:lnSpc>
                <a:spcPct val="150000"/>
              </a:lnSpc>
              <a:spcBef>
                <a:spcPts val="0"/>
              </a:spcBef>
              <a:buSzTx/>
              <a:buNone/>
            </a:pPr>
            <a:r>
              <a:t>	  Qualitative</a:t>
            </a:r>
          </a:p>
          <a:p>
            <a:pPr marL="0" indent="0">
              <a:lnSpc>
                <a:spcPct val="150000"/>
              </a:lnSpc>
              <a:spcBef>
                <a:spcPts val="0"/>
              </a:spcBef>
              <a:buSzTx/>
              <a:buNone/>
            </a:pPr>
            <a:r>
              <a:t>	  No Training!</a:t>
            </a:r>
          </a:p>
          <a:p>
            <a:pPr marL="0" indent="0">
              <a:lnSpc>
                <a:spcPct val="150000"/>
              </a:lnSpc>
              <a:spcBef>
                <a:spcPts val="0"/>
              </a:spcBef>
              <a:buSzTx/>
              <a:buNone/>
            </a:pPr>
            <a:endParaRPr/>
          </a:p>
          <a:p>
            <a:pPr marL="0" indent="0">
              <a:lnSpc>
                <a:spcPct val="150000"/>
              </a:lnSpc>
              <a:spcBef>
                <a:spcPts val="0"/>
              </a:spcBef>
              <a:buSzTx/>
              <a:buNone/>
              <a:defRPr b="1"/>
            </a:pPr>
            <a:r>
              <a:t>	</a:t>
            </a:r>
          </a:p>
        </p:txBody>
      </p:sp>
      <p:sp>
        <p:nvSpPr>
          <p:cNvPr id="175" name="Shape 174"/>
          <p:cNvSpPr txBox="1"/>
          <p:nvPr/>
        </p:nvSpPr>
        <p:spPr>
          <a:xfrm>
            <a:off x="3770924" y="1174375"/>
            <a:ext cx="3652776" cy="2020200"/>
          </a:xfrm>
          <a:prstGeom prst="rect">
            <a:avLst/>
          </a:prstGeom>
          <a:ln w="12700">
            <a:miter lim="400000"/>
          </a:ln>
          <a:extLst>
            <a:ext uri="{C572A759-6A51-4108-AA02-DFA0A04FC94B}">
              <ma14:wrappingTextBoxFlag xmlns:ma14="http://schemas.microsoft.com/office/mac/drawingml/2011/main" val="1"/>
            </a:ext>
          </a:extLst>
        </p:spPr>
        <p:txBody>
          <a:bodyPr lIns="68574" tIns="68574" rIns="68574" bIns="68574">
            <a:normAutofit/>
          </a:bodyPr>
          <a:lstStyle/>
          <a:p>
            <a:pPr defTabSz="905255">
              <a:lnSpc>
                <a:spcPct val="150000"/>
              </a:lnSpc>
              <a:defRPr sz="1782">
                <a:solidFill>
                  <a:srgbClr val="595959"/>
                </a:solidFill>
                <a:latin typeface="+mj-lt"/>
                <a:ea typeface="+mj-ea"/>
                <a:cs typeface="+mj-cs"/>
                <a:sym typeface="Helvetica"/>
              </a:defRPr>
            </a:pPr>
            <a:r>
              <a:t>	</a:t>
            </a:r>
            <a:r>
              <a:rPr b="1"/>
              <a:t>Disadvantages</a:t>
            </a:r>
            <a:endParaRPr sz="1485"/>
          </a:p>
          <a:p>
            <a:pPr indent="452627" defTabSz="905255">
              <a:lnSpc>
                <a:spcPct val="150000"/>
              </a:lnSpc>
              <a:defRPr sz="1485">
                <a:solidFill>
                  <a:srgbClr val="595959"/>
                </a:solidFill>
                <a:latin typeface="+mj-lt"/>
                <a:ea typeface="+mj-ea"/>
                <a:cs typeface="+mj-cs"/>
                <a:sym typeface="Helvetica"/>
              </a:defRPr>
            </a:pPr>
            <a:r>
              <a:t>  Basically just a word dictionary</a:t>
            </a:r>
          </a:p>
          <a:p>
            <a:pPr indent="383476" defTabSz="905255">
              <a:lnSpc>
                <a:spcPct val="150000"/>
              </a:lnSpc>
              <a:defRPr sz="1485">
                <a:solidFill>
                  <a:srgbClr val="595959"/>
                </a:solidFill>
                <a:latin typeface="+mj-lt"/>
                <a:ea typeface="+mj-ea"/>
                <a:cs typeface="+mj-cs"/>
                <a:sym typeface="Helvetica"/>
              </a:defRPr>
            </a:pPr>
            <a:r>
              <a:t>  Misses structural (contextual) clues</a:t>
            </a:r>
          </a:p>
          <a:p>
            <a:pPr defTabSz="905255">
              <a:lnSpc>
                <a:spcPct val="150000"/>
              </a:lnSpc>
              <a:defRPr sz="1485">
                <a:solidFill>
                  <a:srgbClr val="595959"/>
                </a:solidFill>
                <a:latin typeface="+mj-lt"/>
                <a:ea typeface="+mj-ea"/>
                <a:cs typeface="+mj-cs"/>
                <a:sym typeface="Helvetica"/>
              </a:defRPr>
            </a:pPr>
            <a:endParaRPr/>
          </a:p>
          <a:p>
            <a:pPr defTabSz="905255">
              <a:lnSpc>
                <a:spcPct val="150000"/>
              </a:lnSpc>
              <a:defRPr sz="1485" b="1">
                <a:solidFill>
                  <a:srgbClr val="595959"/>
                </a:solidFill>
                <a:latin typeface="+mj-lt"/>
                <a:ea typeface="+mj-ea"/>
                <a:cs typeface="+mj-cs"/>
                <a:sym typeface="Helvetica"/>
              </a:defRPr>
            </a:pPr>
            <a:r>
              <a:t>	</a:t>
            </a:r>
          </a:p>
        </p:txBody>
      </p:sp>
      <p:sp>
        <p:nvSpPr>
          <p:cNvPr id="176" name="Shape 175"/>
          <p:cNvSpPr/>
          <p:nvPr/>
        </p:nvSpPr>
        <p:spPr>
          <a:xfrm flipV="1">
            <a:off x="3725131" y="1650175"/>
            <a:ext cx="1" cy="1792801"/>
          </a:xfrm>
          <a:prstGeom prst="line">
            <a:avLst/>
          </a:prstGeom>
          <a:ln>
            <a:solidFill>
              <a:srgbClr val="000000"/>
            </a:solidFill>
          </a:ln>
        </p:spPr>
        <p:txBody>
          <a:bodyPr lIns="45719" rIns="45719"/>
          <a:lstStyle/>
          <a:p>
            <a:endParaRP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hape 180"/>
          <p:cNvSpPr txBox="1">
            <a:spLocks noGrp="1"/>
          </p:cNvSpPr>
          <p:nvPr>
            <p:ph type="title"/>
          </p:nvPr>
        </p:nvSpPr>
        <p:spPr>
          <a:xfrm>
            <a:off x="799125" y="400049"/>
            <a:ext cx="6516900" cy="564902"/>
          </a:xfrm>
          <a:prstGeom prst="rect">
            <a:avLst/>
          </a:prstGeom>
        </p:spPr>
        <p:txBody>
          <a:bodyPr/>
          <a:lstStyle/>
          <a:p>
            <a:r>
              <a:t>Methodology 4: Valence &amp; Arousal ...</a:t>
            </a:r>
          </a:p>
        </p:txBody>
      </p:sp>
      <p:pic>
        <p:nvPicPr>
          <p:cNvPr id="181" name="Shape 181" descr="Shape 181"/>
          <p:cNvPicPr>
            <a:picLocks noChangeAspect="1"/>
          </p:cNvPicPr>
          <p:nvPr/>
        </p:nvPicPr>
        <p:blipFill>
          <a:blip r:embed="rId3">
            <a:extLst/>
          </a:blip>
          <a:srcRect l="19028" t="26976" r="28724" b="19178"/>
          <a:stretch>
            <a:fillRect/>
          </a:stretch>
        </p:blipFill>
        <p:spPr>
          <a:xfrm>
            <a:off x="1317349" y="1077200"/>
            <a:ext cx="5374351" cy="311557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Shape 186"/>
          <p:cNvSpPr txBox="1">
            <a:spLocks noGrp="1"/>
          </p:cNvSpPr>
          <p:nvPr>
            <p:ph type="title"/>
          </p:nvPr>
        </p:nvSpPr>
        <p:spPr>
          <a:xfrm>
            <a:off x="799125" y="400049"/>
            <a:ext cx="6516900" cy="564902"/>
          </a:xfrm>
          <a:prstGeom prst="rect">
            <a:avLst/>
          </a:prstGeom>
        </p:spPr>
        <p:txBody>
          <a:bodyPr/>
          <a:lstStyle/>
          <a:p>
            <a:r>
              <a:t>Results: Valence &amp; Arousal</a:t>
            </a:r>
          </a:p>
        </p:txBody>
      </p:sp>
      <p:graphicFrame>
        <p:nvGraphicFramePr>
          <p:cNvPr id="186" name="Shape 187"/>
          <p:cNvGraphicFramePr/>
          <p:nvPr/>
        </p:nvGraphicFramePr>
        <p:xfrm>
          <a:off x="799125" y="1628050"/>
          <a:ext cx="7459200" cy="1584840"/>
        </p:xfrm>
        <a:graphic>
          <a:graphicData uri="http://schemas.openxmlformats.org/drawingml/2006/table">
            <a:tbl>
              <a:tblPr>
                <a:tableStyleId>{4C3C2611-4C71-4FC5-86AE-919BDF0F9419}</a:tableStyleId>
              </a:tblPr>
              <a:tblGrid>
                <a:gridCol w="1243200"/>
                <a:gridCol w="1243200"/>
                <a:gridCol w="1243200"/>
                <a:gridCol w="1243200"/>
                <a:gridCol w="1243200"/>
                <a:gridCol w="1243200"/>
              </a:tblGrid>
              <a:tr h="381000">
                <a:tc>
                  <a:txBody>
                    <a:bodyPr/>
                    <a:lstStyle/>
                    <a:p>
                      <a:pPr algn="l">
                        <a:defRPr sz="1800"/>
                      </a:pPr>
                      <a:r>
                        <a:rPr sz="1400" b="1">
                          <a:sym typeface="Arial"/>
                        </a:rPr>
                        <a:t>V&amp;A</a:t>
                      </a:r>
                    </a:p>
                  </a:txBody>
                  <a:tcPr marL="91425" marR="91425" marT="91425" marB="91425" horzOverflow="overflow">
                    <a:solidFill>
                      <a:srgbClr val="D9D9D9"/>
                    </a:solidFill>
                  </a:tcPr>
                </a:tc>
                <a:tc>
                  <a:txBody>
                    <a:bodyPr/>
                    <a:lstStyle/>
                    <a:p>
                      <a:pPr algn="l">
                        <a:defRPr sz="1800"/>
                      </a:pPr>
                      <a:r>
                        <a:rPr sz="1400" b="1">
                          <a:sym typeface="Arial"/>
                        </a:rPr>
                        <a:t>Precision</a:t>
                      </a:r>
                    </a:p>
                  </a:txBody>
                  <a:tcPr marL="91425" marR="91425" marT="91425" marB="91425" horzOverflow="overflow">
                    <a:solidFill>
                      <a:srgbClr val="D9D9D9"/>
                    </a:solidFill>
                  </a:tcPr>
                </a:tc>
                <a:tc>
                  <a:txBody>
                    <a:bodyPr/>
                    <a:lstStyle/>
                    <a:p>
                      <a:pPr algn="l">
                        <a:defRPr sz="1800"/>
                      </a:pPr>
                      <a:r>
                        <a:rPr sz="1400" b="1">
                          <a:sym typeface="Arial"/>
                        </a:rPr>
                        <a:t>Recall</a:t>
                      </a:r>
                    </a:p>
                  </a:txBody>
                  <a:tcPr marL="91425" marR="91425" marT="91425" marB="91425" horzOverflow="overflow">
                    <a:solidFill>
                      <a:srgbClr val="D9D9D9"/>
                    </a:solidFill>
                  </a:tcPr>
                </a:tc>
                <a:tc>
                  <a:txBody>
                    <a:bodyPr/>
                    <a:lstStyle/>
                    <a:p>
                      <a:pPr algn="l">
                        <a:defRPr sz="1800"/>
                      </a:pPr>
                      <a:r>
                        <a:rPr sz="1400" b="1">
                          <a:sym typeface="Arial"/>
                        </a:rPr>
                        <a:t>F1</a:t>
                      </a:r>
                    </a:p>
                  </a:txBody>
                  <a:tcPr marL="91425" marR="91425" marT="91425" marB="91425" horzOverflow="overflow">
                    <a:solidFill>
                      <a:srgbClr val="D9D9D9"/>
                    </a:solidFill>
                  </a:tcPr>
                </a:tc>
                <a:tc>
                  <a:txBody>
                    <a:bodyPr/>
                    <a:lstStyle/>
                    <a:p>
                      <a:pPr algn="l">
                        <a:defRPr sz="1800"/>
                      </a:pPr>
                      <a:r>
                        <a:rPr sz="1400" b="1">
                          <a:sym typeface="Arial"/>
                        </a:rPr>
                        <a:t>Accuracy</a:t>
                      </a:r>
                    </a:p>
                  </a:txBody>
                  <a:tcPr marL="91425" marR="91425" marT="91425" marB="91425" horzOverflow="overflow">
                    <a:solidFill>
                      <a:srgbClr val="D9D9D9"/>
                    </a:solidFill>
                  </a:tcPr>
                </a:tc>
                <a:tc>
                  <a:txBody>
                    <a:bodyPr/>
                    <a:lstStyle/>
                    <a:p>
                      <a:pPr algn="l">
                        <a:defRPr sz="1800"/>
                      </a:pPr>
                      <a:r>
                        <a:rPr sz="1400" b="1">
                          <a:sym typeface="Arial"/>
                        </a:rPr>
                        <a:t>Expected</a:t>
                      </a:r>
                    </a:p>
                  </a:txBody>
                  <a:tcPr marL="91425" marR="91425" marT="91425" marB="91425" horzOverflow="overflow">
                    <a:solidFill>
                      <a:srgbClr val="D9D9D9"/>
                    </a:solidFill>
                  </a:tcPr>
                </a:tc>
              </a:tr>
              <a:tr h="381000">
                <a:tc>
                  <a:txBody>
                    <a:bodyPr/>
                    <a:lstStyle/>
                    <a:p>
                      <a:pPr algn="l">
                        <a:defRPr sz="1800"/>
                      </a:pPr>
                      <a:r>
                        <a:rPr sz="1400" b="1">
                          <a:sym typeface="Arial"/>
                        </a:rPr>
                        <a:t>Neg</a:t>
                      </a:r>
                    </a:p>
                  </a:txBody>
                  <a:tcPr marL="91425" marR="91425" marT="91425" marB="91425" horzOverflow="overflow"/>
                </a:tc>
                <a:tc>
                  <a:txBody>
                    <a:bodyPr/>
                    <a:lstStyle/>
                    <a:p>
                      <a:pPr algn="l">
                        <a:defRPr sz="1800"/>
                      </a:pPr>
                      <a:r>
                        <a:rPr sz="1400">
                          <a:sym typeface="Arial"/>
                        </a:rPr>
                        <a:t>0.82</a:t>
                      </a:r>
                    </a:p>
                  </a:txBody>
                  <a:tcPr marL="91425" marR="91425" marT="91425" marB="91425" horzOverflow="overflow"/>
                </a:tc>
                <a:tc>
                  <a:txBody>
                    <a:bodyPr/>
                    <a:lstStyle/>
                    <a:p>
                      <a:pPr algn="l">
                        <a:defRPr sz="1800"/>
                      </a:pPr>
                      <a:r>
                        <a:rPr sz="1400">
                          <a:sym typeface="Arial"/>
                        </a:rPr>
                        <a:t>0.12</a:t>
                      </a:r>
                    </a:p>
                  </a:txBody>
                  <a:tcPr marL="91425" marR="91425" marT="91425" marB="91425" horzOverflow="overflow"/>
                </a:tc>
                <a:tc>
                  <a:txBody>
                    <a:bodyPr/>
                    <a:lstStyle/>
                    <a:p>
                      <a:pPr algn="l">
                        <a:defRPr sz="1800"/>
                      </a:pPr>
                      <a:r>
                        <a:rPr sz="1400">
                          <a:sym typeface="Arial"/>
                        </a:rPr>
                        <a:t>0.21</a:t>
                      </a:r>
                    </a:p>
                  </a:txBody>
                  <a:tcPr marL="91425" marR="91425" marT="91425" marB="91425" horzOverflow="overflow"/>
                </a:tc>
                <a:tc>
                  <a:txBody>
                    <a:bodyPr/>
                    <a:lstStyle/>
                    <a:p>
                      <a:pPr algn="l">
                        <a:defRPr sz="1800"/>
                      </a:pPr>
                      <a:r>
                        <a:rPr sz="1400">
                          <a:sym typeface="Arial"/>
                        </a:rPr>
                        <a:t>.55</a:t>
                      </a:r>
                    </a:p>
                  </a:txBody>
                  <a:tcPr marL="91425" marR="91425" marT="91425" marB="91425" horzOverflow="overflow"/>
                </a:tc>
                <a:tc>
                  <a:txBody>
                    <a:bodyPr/>
                    <a:lstStyle/>
                    <a:p>
                      <a:pPr algn="l">
                        <a:defRPr sz="1800"/>
                      </a:pPr>
                      <a:r>
                        <a:rPr sz="1400">
                          <a:sym typeface="Arial"/>
                        </a:rPr>
                        <a:t>75</a:t>
                      </a:r>
                    </a:p>
                  </a:txBody>
                  <a:tcPr marL="91425" marR="91425" marT="91425" marB="91425" horzOverflow="overflow"/>
                </a:tc>
              </a:tr>
              <a:tr h="381000">
                <a:tc>
                  <a:txBody>
                    <a:bodyPr/>
                    <a:lstStyle/>
                    <a:p>
                      <a:pPr algn="l">
                        <a:defRPr sz="1800"/>
                      </a:pPr>
                      <a:r>
                        <a:rPr sz="1400" b="1">
                          <a:sym typeface="Arial"/>
                        </a:rPr>
                        <a:t>Pos</a:t>
                      </a:r>
                    </a:p>
                  </a:txBody>
                  <a:tcPr marL="91425" marR="91425" marT="91425" marB="91425" horzOverflow="overflow"/>
                </a:tc>
                <a:tc>
                  <a:txBody>
                    <a:bodyPr/>
                    <a:lstStyle/>
                    <a:p>
                      <a:pPr algn="l">
                        <a:defRPr sz="1800"/>
                      </a:pPr>
                      <a:r>
                        <a:rPr sz="1400">
                          <a:sym typeface="Arial"/>
                        </a:rPr>
                        <a:t>0.53</a:t>
                      </a:r>
                    </a:p>
                  </a:txBody>
                  <a:tcPr marL="91425" marR="91425" marT="91425" marB="91425" horzOverflow="overflow"/>
                </a:tc>
                <a:tc>
                  <a:txBody>
                    <a:bodyPr/>
                    <a:lstStyle/>
                    <a:p>
                      <a:pPr algn="l">
                        <a:defRPr sz="1800"/>
                      </a:pPr>
                      <a:r>
                        <a:rPr sz="1400">
                          <a:sym typeface="Arial"/>
                        </a:rPr>
                        <a:t>0.97</a:t>
                      </a:r>
                    </a:p>
                  </a:txBody>
                  <a:tcPr marL="91425" marR="91425" marT="91425" marB="91425" horzOverflow="overflow"/>
                </a:tc>
                <a:tc>
                  <a:txBody>
                    <a:bodyPr/>
                    <a:lstStyle/>
                    <a:p>
                      <a:pPr algn="l">
                        <a:defRPr sz="1800"/>
                      </a:pPr>
                      <a:r>
                        <a:rPr sz="1400">
                          <a:sym typeface="Arial"/>
                        </a:rPr>
                        <a:t>0.69</a:t>
                      </a:r>
                    </a:p>
                  </a:txBody>
                  <a:tcPr marL="91425" marR="91425" marT="91425" marB="91425" horzOverflow="overflow"/>
                </a:tc>
                <a:tc>
                  <a:txBody>
                    <a:bodyPr/>
                    <a:lstStyle/>
                    <a:p>
                      <a:pPr algn="l">
                        <a:defRPr sz="1800"/>
                      </a:pPr>
                      <a:r>
                        <a:rPr sz="1400">
                          <a:sym typeface="Arial"/>
                        </a:rPr>
                        <a:t>.55</a:t>
                      </a:r>
                    </a:p>
                  </a:txBody>
                  <a:tcPr marL="91425" marR="91425" marT="91425" marB="91425" horzOverflow="overflow"/>
                </a:tc>
                <a:tc>
                  <a:txBody>
                    <a:bodyPr/>
                    <a:lstStyle/>
                    <a:p>
                      <a:pPr algn="l">
                        <a:defRPr sz="1800"/>
                      </a:pPr>
                      <a:r>
                        <a:rPr sz="1400">
                          <a:sym typeface="Arial"/>
                        </a:rPr>
                        <a:t>76</a:t>
                      </a:r>
                    </a:p>
                  </a:txBody>
                  <a:tcPr marL="91425" marR="91425" marT="91425" marB="91425" horzOverflow="overflow"/>
                </a:tc>
              </a:tr>
              <a:tr h="381000">
                <a:tc>
                  <a:txBody>
                    <a:bodyPr/>
                    <a:lstStyle/>
                    <a:p>
                      <a:pPr algn="l">
                        <a:defRPr sz="1800"/>
                      </a:pPr>
                      <a:r>
                        <a:rPr sz="1400" b="1">
                          <a:sym typeface="Arial"/>
                        </a:rPr>
                        <a:t>Average</a:t>
                      </a:r>
                    </a:p>
                  </a:txBody>
                  <a:tcPr marL="91425" marR="91425" marT="91425" marB="91425" horzOverflow="overflow"/>
                </a:tc>
                <a:tc>
                  <a:txBody>
                    <a:bodyPr/>
                    <a:lstStyle/>
                    <a:p>
                      <a:pPr algn="l">
                        <a:defRPr sz="1800"/>
                      </a:pPr>
                      <a:r>
                        <a:rPr sz="1400">
                          <a:sym typeface="Arial"/>
                        </a:rPr>
                        <a:t>0.67</a:t>
                      </a:r>
                    </a:p>
                  </a:txBody>
                  <a:tcPr marL="91425" marR="91425" marT="91425" marB="91425" horzOverflow="overflow"/>
                </a:tc>
                <a:tc>
                  <a:txBody>
                    <a:bodyPr/>
                    <a:lstStyle/>
                    <a:p>
                      <a:pPr algn="l">
                        <a:defRPr sz="1800"/>
                      </a:pPr>
                      <a:r>
                        <a:rPr sz="1400">
                          <a:sym typeface="Arial"/>
                        </a:rPr>
                        <a:t>0.55</a:t>
                      </a:r>
                    </a:p>
                  </a:txBody>
                  <a:tcPr marL="91425" marR="91425" marT="91425" marB="91425" horzOverflow="overflow"/>
                </a:tc>
                <a:tc>
                  <a:txBody>
                    <a:bodyPr/>
                    <a:lstStyle/>
                    <a:p>
                      <a:pPr algn="l">
                        <a:defRPr sz="1800"/>
                      </a:pPr>
                      <a:r>
                        <a:rPr sz="1400">
                          <a:sym typeface="Arial"/>
                        </a:rPr>
                        <a:t>0.45</a:t>
                      </a:r>
                    </a:p>
                  </a:txBody>
                  <a:tcPr marL="91425" marR="91425" marT="91425" marB="91425" horzOverflow="overflow"/>
                </a:tc>
                <a:tc>
                  <a:txBody>
                    <a:bodyPr/>
                    <a:lstStyle/>
                    <a:p>
                      <a:pPr algn="l">
                        <a:defRPr sz="1800"/>
                      </a:pPr>
                      <a:r>
                        <a:rPr sz="1400">
                          <a:sym typeface="Arial"/>
                        </a:rPr>
                        <a:t>.55</a:t>
                      </a:r>
                    </a:p>
                  </a:txBody>
                  <a:tcPr marL="91425" marR="91425" marT="91425" marB="91425" horzOverflow="overflow">
                    <a:solidFill>
                      <a:srgbClr val="FFFFFF"/>
                    </a:solidFill>
                  </a:tcPr>
                </a:tc>
                <a:tc>
                  <a:txBody>
                    <a:bodyPr/>
                    <a:lstStyle/>
                    <a:p>
                      <a:pPr algn="l">
                        <a:defRPr sz="1800"/>
                      </a:pPr>
                      <a:r>
                        <a:rPr sz="1400">
                          <a:sym typeface="Arial"/>
                        </a:rPr>
                        <a:t>151</a:t>
                      </a:r>
                    </a:p>
                  </a:txBody>
                  <a:tcPr marL="91425" marR="91425" marT="91425" marB="91425" horzOverflow="overflow"/>
                </a:tc>
              </a:tr>
            </a:tbl>
          </a:graphicData>
        </a:graphic>
      </p:graphicFrame>
      <p:sp>
        <p:nvSpPr>
          <p:cNvPr id="187" name="Shape 188"/>
          <p:cNvSpPr txBox="1"/>
          <p:nvPr/>
        </p:nvSpPr>
        <p:spPr>
          <a:xfrm>
            <a:off x="799125" y="3556599"/>
            <a:ext cx="5741700" cy="380235"/>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r>
              <a:t>Poor </a:t>
            </a:r>
            <a:r>
              <a:rPr b="1" i="1"/>
              <a:t>quantitative </a:t>
            </a:r>
            <a:r>
              <a:t>results, but let’s look at it </a:t>
            </a:r>
            <a:r>
              <a:rPr b="1" i="1"/>
              <a:t>qualitatively</a:t>
            </a:r>
            <a:r>
              <a:t>...</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Shape 74"/>
          <p:cNvSpPr txBox="1">
            <a:spLocks noGrp="1"/>
          </p:cNvSpPr>
          <p:nvPr>
            <p:ph type="title"/>
          </p:nvPr>
        </p:nvSpPr>
        <p:spPr>
          <a:xfrm>
            <a:off x="799125" y="400049"/>
            <a:ext cx="6516900" cy="564902"/>
          </a:xfrm>
          <a:prstGeom prst="rect">
            <a:avLst/>
          </a:prstGeom>
        </p:spPr>
        <p:txBody>
          <a:bodyPr/>
          <a:lstStyle/>
          <a:p>
            <a:r>
              <a:t>Problem Statement</a:t>
            </a:r>
          </a:p>
        </p:txBody>
      </p:sp>
      <p:sp>
        <p:nvSpPr>
          <p:cNvPr id="113" name="Shape 75"/>
          <p:cNvSpPr txBox="1">
            <a:spLocks noGrp="1"/>
          </p:cNvSpPr>
          <p:nvPr>
            <p:ph type="body" idx="1"/>
          </p:nvPr>
        </p:nvSpPr>
        <p:spPr>
          <a:xfrm>
            <a:off x="799117" y="990599"/>
            <a:ext cx="6516900" cy="3143102"/>
          </a:xfrm>
          <a:prstGeom prst="rect">
            <a:avLst/>
          </a:prstGeom>
        </p:spPr>
        <p:txBody>
          <a:bodyPr/>
          <a:lstStyle/>
          <a:p>
            <a:pPr marL="0" indent="0" algn="just">
              <a:lnSpc>
                <a:spcPct val="115000"/>
              </a:lnSpc>
              <a:spcBef>
                <a:spcPts val="0"/>
              </a:spcBef>
              <a:buSzTx/>
              <a:buNone/>
              <a:defRPr sz="1400">
                <a:solidFill>
                  <a:srgbClr val="000000"/>
                </a:solidFill>
                <a:latin typeface="Calibri"/>
                <a:ea typeface="Calibri"/>
                <a:cs typeface="Calibri"/>
                <a:sym typeface="Calibri"/>
              </a:defRPr>
            </a:pPr>
            <a:r>
              <a:t>This project aims to help </a:t>
            </a:r>
            <a:r>
              <a:rPr i="1"/>
              <a:t>content-writers</a:t>
            </a:r>
            <a:r>
              <a:t> uncover subtle patterns in their creative work, such as potential biases and overall sentiment. The overall idea is to create a </a:t>
            </a:r>
            <a:r>
              <a:rPr b="1"/>
              <a:t>visual analytical tool</a:t>
            </a:r>
            <a:r>
              <a:t> that processes written content to give unique insights. </a:t>
            </a:r>
          </a:p>
          <a:p>
            <a:pPr marL="0" indent="0" algn="just">
              <a:lnSpc>
                <a:spcPct val="115000"/>
              </a:lnSpc>
              <a:spcBef>
                <a:spcPts val="0"/>
              </a:spcBef>
              <a:buSzTx/>
              <a:buNone/>
            </a:pPr>
            <a:endParaRPr sz="1400">
              <a:solidFill>
                <a:srgbClr val="000000"/>
              </a:solidFill>
              <a:latin typeface="Calibri"/>
              <a:ea typeface="Calibri"/>
              <a:cs typeface="Calibri"/>
              <a:sym typeface="Calibri"/>
            </a:endParaRPr>
          </a:p>
          <a:p>
            <a:pPr marL="0" indent="0" algn="just">
              <a:lnSpc>
                <a:spcPct val="115000"/>
              </a:lnSpc>
              <a:spcBef>
                <a:spcPts val="0"/>
              </a:spcBef>
              <a:buSzTx/>
              <a:buNone/>
              <a:defRPr sz="1400">
                <a:solidFill>
                  <a:srgbClr val="000000"/>
                </a:solidFill>
                <a:latin typeface="Calibri"/>
                <a:ea typeface="Calibri"/>
                <a:cs typeface="Calibri"/>
                <a:sym typeface="Calibri"/>
              </a:defRPr>
            </a:pPr>
            <a:r>
              <a:t>Our project goal is to have a visualization (driven by NLP methods) which will show sentiment of a text in an elegant way so that it gives a clear picture of the sentiment of the written text/article/story at a glance and enable the user to get interesting insights just by looking at the visualization. </a:t>
            </a:r>
          </a:p>
          <a:p>
            <a:pPr marL="0" indent="0" algn="just">
              <a:lnSpc>
                <a:spcPct val="115000"/>
              </a:lnSpc>
              <a:spcBef>
                <a:spcPts val="0"/>
              </a:spcBef>
              <a:buSzTx/>
              <a:buNone/>
            </a:pPr>
            <a:endParaRPr sz="1400">
              <a:solidFill>
                <a:srgbClr val="000000"/>
              </a:solidFill>
              <a:latin typeface="Calibri"/>
              <a:ea typeface="Calibri"/>
              <a:cs typeface="Calibri"/>
              <a:sym typeface="Calibri"/>
            </a:endParaRPr>
          </a:p>
          <a:p>
            <a:pPr marL="0" indent="0" algn="just">
              <a:lnSpc>
                <a:spcPct val="115000"/>
              </a:lnSpc>
              <a:spcBef>
                <a:spcPts val="0"/>
              </a:spcBef>
              <a:buSzTx/>
              <a:buNone/>
              <a:defRPr sz="1400" b="1">
                <a:solidFill>
                  <a:srgbClr val="000000"/>
                </a:solidFill>
                <a:latin typeface="Calibri"/>
                <a:ea typeface="Calibri"/>
                <a:cs typeface="Calibri"/>
                <a:sym typeface="Calibri"/>
              </a:defRPr>
            </a:pPr>
            <a:r>
              <a:t>Input/Output:</a:t>
            </a:r>
            <a:r>
              <a:rPr b="0"/>
              <a:t> our project/system takes a piece of text (articles/stories/news-pages) as input and generates a series of sentiment visualizations. </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3"/>
          <p:cNvSpPr txBox="1">
            <a:spLocks noGrp="1"/>
          </p:cNvSpPr>
          <p:nvPr>
            <p:ph type="title"/>
          </p:nvPr>
        </p:nvSpPr>
        <p:spPr>
          <a:xfrm>
            <a:off x="799125" y="400049"/>
            <a:ext cx="6516900" cy="564902"/>
          </a:xfrm>
          <a:prstGeom prst="rect">
            <a:avLst/>
          </a:prstGeom>
        </p:spPr>
        <p:txBody>
          <a:bodyPr/>
          <a:lstStyle/>
          <a:p>
            <a:r>
              <a:t>Demo Time!</a:t>
            </a:r>
          </a:p>
        </p:txBody>
      </p:sp>
      <p:pic>
        <p:nvPicPr>
          <p:cNvPr id="192" name="Shape 194" descr="Shape 194"/>
          <p:cNvPicPr>
            <a:picLocks noChangeAspect="1"/>
          </p:cNvPicPr>
          <p:nvPr/>
        </p:nvPicPr>
        <p:blipFill>
          <a:blip r:embed="rId2">
            <a:extLst/>
          </a:blip>
          <a:stretch>
            <a:fillRect/>
          </a:stretch>
        </p:blipFill>
        <p:spPr>
          <a:xfrm>
            <a:off x="2906276" y="538950"/>
            <a:ext cx="4490352" cy="369015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9"/>
          <p:cNvSpPr txBox="1">
            <a:spLocks noGrp="1"/>
          </p:cNvSpPr>
          <p:nvPr>
            <p:ph type="title"/>
          </p:nvPr>
        </p:nvSpPr>
        <p:spPr>
          <a:xfrm>
            <a:off x="799125" y="400049"/>
            <a:ext cx="6516900" cy="564902"/>
          </a:xfrm>
          <a:prstGeom prst="rect">
            <a:avLst/>
          </a:prstGeom>
        </p:spPr>
        <p:txBody>
          <a:bodyPr/>
          <a:lstStyle/>
          <a:p>
            <a:r>
              <a:t>References</a:t>
            </a:r>
          </a:p>
        </p:txBody>
      </p:sp>
      <p:sp>
        <p:nvSpPr>
          <p:cNvPr id="195" name="Shape 200"/>
          <p:cNvSpPr txBox="1">
            <a:spLocks noGrp="1"/>
          </p:cNvSpPr>
          <p:nvPr>
            <p:ph type="body" idx="1"/>
          </p:nvPr>
        </p:nvSpPr>
        <p:spPr>
          <a:xfrm>
            <a:off x="799125" y="990600"/>
            <a:ext cx="6516900" cy="3888000"/>
          </a:xfrm>
          <a:prstGeom prst="rect">
            <a:avLst/>
          </a:prstGeom>
        </p:spPr>
        <p:txBody>
          <a:bodyPr>
            <a:normAutofit lnSpcReduction="10000"/>
          </a:bodyPr>
          <a:lstStyle/>
          <a:p>
            <a:pPr marL="0" indent="0">
              <a:lnSpc>
                <a:spcPct val="115000"/>
              </a:lnSpc>
              <a:spcBef>
                <a:spcPts val="0"/>
              </a:spcBef>
              <a:buSzTx/>
              <a:buNone/>
              <a:defRPr sz="1200">
                <a:solidFill>
                  <a:srgbClr val="333333"/>
                </a:solidFill>
                <a:latin typeface="Calibri"/>
                <a:ea typeface="Calibri"/>
                <a:cs typeface="Calibri"/>
                <a:sym typeface="Calibri"/>
              </a:defRPr>
            </a:pPr>
            <a:r>
              <a:t>[1] Bo Pang, Lillian Lee, and Shivakumar Vaithyanathan. 2002. Thumbs up?: sentiment classification using machine learning techniques. In Proceedings of the ACL-02 conference on Empirical methods in natural language processing - Volume 10 (EMNLP '02), Vol. 10. Association for Computational Linguistics, Stroudsburg, PA, USA, 79-86. DOI: https://doi.org/10.3115/1118693.1118704</a:t>
            </a:r>
          </a:p>
          <a:p>
            <a:pPr marL="0" indent="0">
              <a:lnSpc>
                <a:spcPct val="115000"/>
              </a:lnSpc>
              <a:spcBef>
                <a:spcPts val="0"/>
              </a:spcBef>
              <a:buSzTx/>
              <a:buNone/>
              <a:defRPr sz="1200">
                <a:solidFill>
                  <a:srgbClr val="333333"/>
                </a:solidFill>
                <a:latin typeface="Calibri"/>
                <a:ea typeface="Calibri"/>
                <a:cs typeface="Calibri"/>
                <a:sym typeface="Calibri"/>
              </a:defRPr>
            </a:pPr>
            <a:r>
              <a:t>[2] C. Yang, K. H. Y. Lin and H. H. Chen, "Emotion Classification Using Web Blog Corpora," Web Intelligence, IEEE/WIC/ACM International Conference on, Fremont, CA, 2007, pp. 275-278.</a:t>
            </a:r>
          </a:p>
          <a:p>
            <a:pPr marL="0" indent="0">
              <a:lnSpc>
                <a:spcPct val="115000"/>
              </a:lnSpc>
              <a:spcBef>
                <a:spcPts val="0"/>
              </a:spcBef>
              <a:buSzTx/>
              <a:buNone/>
              <a:defRPr sz="1200">
                <a:solidFill>
                  <a:srgbClr val="333333"/>
                </a:solidFill>
                <a:latin typeface="Calibri"/>
                <a:ea typeface="Calibri"/>
                <a:cs typeface="Calibri"/>
                <a:sym typeface="Calibri"/>
              </a:defRPr>
            </a:pPr>
            <a:r>
              <a:t>[3]</a:t>
            </a:r>
            <a:r>
              <a:rPr>
                <a:solidFill>
                  <a:srgbClr val="000000"/>
                </a:solidFill>
              </a:rPr>
              <a:t> </a:t>
            </a:r>
            <a:r>
              <a:t>Christopher D. Manning and Hinrich Schütze. 1999. Foundations of Statistical Natural Language Processing. MIT Press, Cambridge, MA, USA.</a:t>
            </a:r>
          </a:p>
          <a:p>
            <a:pPr marL="0" indent="0">
              <a:lnSpc>
                <a:spcPct val="115000"/>
              </a:lnSpc>
              <a:spcBef>
                <a:spcPts val="0"/>
              </a:spcBef>
              <a:buSzTx/>
              <a:buNone/>
              <a:defRPr sz="1200">
                <a:solidFill>
                  <a:srgbClr val="333333"/>
                </a:solidFill>
                <a:latin typeface="Calibri"/>
                <a:ea typeface="Calibri"/>
                <a:cs typeface="Calibri"/>
                <a:sym typeface="Calibri"/>
              </a:defRPr>
            </a:pPr>
            <a:r>
              <a:t>[4] Peter D. Turney. 2002. Thumbs up or thumbs down?: semantic orientation applied to unsupervised classification of reviews. In Proceedings of the 40th Annual Meeting on Association for Computational Linguistics (ACL '02). Association for Computational Linguistics, Stroudsburg, PA, USA, 417-424. DOI: https://doi.org/10.3115/1073083.1073153</a:t>
            </a:r>
          </a:p>
          <a:p>
            <a:pPr marL="0" indent="0">
              <a:lnSpc>
                <a:spcPct val="115000"/>
              </a:lnSpc>
              <a:spcBef>
                <a:spcPts val="0"/>
              </a:spcBef>
              <a:buSzTx/>
              <a:buNone/>
              <a:defRPr sz="1200">
                <a:solidFill>
                  <a:srgbClr val="333333"/>
                </a:solidFill>
                <a:latin typeface="Calibri"/>
                <a:ea typeface="Calibri"/>
                <a:cs typeface="Calibri"/>
                <a:sym typeface="Calibri"/>
              </a:defRPr>
            </a:pPr>
            <a:r>
              <a:t>[5]</a:t>
            </a:r>
            <a:r>
              <a:rPr>
                <a:solidFill>
                  <a:srgbClr val="000000"/>
                </a:solidFill>
              </a:rPr>
              <a:t> </a:t>
            </a:r>
            <a:r>
              <a:t>Socher, R., Perelygin, A., Wu, J., Chuang, J., Manning, C. D., Ng, A., &amp; Potts, C. (2013). Recursive deep models for semantic compositionality over a sentiment treebank. In Proceedings of the 2013 conference on empirical methods in natural language processing (pp. 1631-1642).</a:t>
            </a:r>
          </a:p>
          <a:p>
            <a:pPr marL="0" indent="0">
              <a:lnSpc>
                <a:spcPct val="115000"/>
              </a:lnSpc>
              <a:spcBef>
                <a:spcPts val="0"/>
              </a:spcBef>
              <a:buSzTx/>
              <a:buNone/>
              <a:defRPr sz="1200">
                <a:solidFill>
                  <a:srgbClr val="333333"/>
                </a:solidFill>
                <a:latin typeface="Calibri"/>
                <a:ea typeface="Calibri"/>
                <a:cs typeface="Calibri"/>
                <a:sym typeface="Calibri"/>
              </a:defRPr>
            </a:pPr>
            <a:r>
              <a:t>[6] Norms of valence, arousal, and dominance for 13,915 English lemmas. Warriner AB, Kuperman V, Brysbaert M. Behav Res Methods. 2013 Dec;45(4):1191-207. DOI: 10.3758/s13428-012-0314-x. PMID: 23404613</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205"/>
          <p:cNvSpPr txBox="1">
            <a:spLocks noGrp="1"/>
          </p:cNvSpPr>
          <p:nvPr>
            <p:ph type="title"/>
          </p:nvPr>
        </p:nvSpPr>
        <p:spPr>
          <a:xfrm>
            <a:off x="799125" y="400049"/>
            <a:ext cx="6516900" cy="564902"/>
          </a:xfrm>
          <a:prstGeom prst="rect">
            <a:avLst/>
          </a:prstGeom>
        </p:spPr>
        <p:txBody>
          <a:bodyPr/>
          <a:lstStyle/>
          <a:p>
            <a:r>
              <a:t>References..</a:t>
            </a:r>
          </a:p>
        </p:txBody>
      </p:sp>
      <p:sp>
        <p:nvSpPr>
          <p:cNvPr id="198" name="Shape 206"/>
          <p:cNvSpPr txBox="1">
            <a:spLocks noGrp="1"/>
          </p:cNvSpPr>
          <p:nvPr>
            <p:ph type="body" idx="1"/>
          </p:nvPr>
        </p:nvSpPr>
        <p:spPr>
          <a:xfrm>
            <a:off x="799125" y="990600"/>
            <a:ext cx="6516900" cy="3888000"/>
          </a:xfrm>
          <a:prstGeom prst="rect">
            <a:avLst/>
          </a:prstGeom>
        </p:spPr>
        <p:txBody>
          <a:bodyPr/>
          <a:lstStyle/>
          <a:p>
            <a:pPr marL="69850" indent="-139700">
              <a:lnSpc>
                <a:spcPct val="115000"/>
              </a:lnSpc>
              <a:spcBef>
                <a:spcPts val="0"/>
              </a:spcBef>
              <a:buSzTx/>
              <a:buNone/>
            </a:pPr>
            <a:endParaRPr sz="1200">
              <a:solidFill>
                <a:srgbClr val="333333"/>
              </a:solidFill>
              <a:latin typeface="Calibri"/>
              <a:ea typeface="Calibri"/>
              <a:cs typeface="Calibri"/>
              <a:sym typeface="Calibri"/>
            </a:endParaRPr>
          </a:p>
          <a:p>
            <a:pPr marL="69850" indent="-139700">
              <a:lnSpc>
                <a:spcPct val="115000"/>
              </a:lnSpc>
              <a:spcBef>
                <a:spcPts val="0"/>
              </a:spcBef>
              <a:buSzTx/>
              <a:buNone/>
              <a:defRPr sz="1200">
                <a:solidFill>
                  <a:srgbClr val="333333"/>
                </a:solidFill>
                <a:latin typeface="Calibri"/>
                <a:ea typeface="Calibri"/>
                <a:cs typeface="Calibri"/>
                <a:sym typeface="Calibri"/>
              </a:defRPr>
            </a:pPr>
            <a:r>
              <a:t>[7]</a:t>
            </a:r>
            <a:r>
              <a:rPr>
                <a:solidFill>
                  <a:srgbClr val="000000"/>
                </a:solidFill>
              </a:rPr>
              <a:t> </a:t>
            </a:r>
            <a:r>
              <a:t>Dodds PS, Harris KD, Kloumann IM, Bliss CA, Danforth CM (2011) Temporal Patterns of Happiness and Information in a Global Social Network: Hedonometrics and Twitter. PLoS ONE6(12): e26752. https://doi.org/10.1371/journal.pone.0026752</a:t>
            </a:r>
          </a:p>
          <a:p>
            <a:pPr marL="69850" indent="-139700">
              <a:lnSpc>
                <a:spcPct val="115000"/>
              </a:lnSpc>
              <a:spcBef>
                <a:spcPts val="0"/>
              </a:spcBef>
              <a:buSzTx/>
              <a:buNone/>
              <a:defRPr sz="1200">
                <a:solidFill>
                  <a:srgbClr val="333333"/>
                </a:solidFill>
                <a:latin typeface="Calibri"/>
                <a:ea typeface="Calibri"/>
                <a:cs typeface="Calibri"/>
                <a:sym typeface="Calibri"/>
              </a:defRPr>
            </a:pPr>
            <a:r>
              <a:t>[8] L. Curran, Shelly &amp; A. Andrykowski, Michael &amp; Studts, Jamie. (1995). Short form of the Profile of Mood States (POMS-SF): Psychometric information. Psychological Assessment. 7. 80-83. 10.1037/1040-3590.7.1.80.</a:t>
            </a:r>
          </a:p>
          <a:p>
            <a:pPr marL="69850" indent="-139700">
              <a:lnSpc>
                <a:spcPct val="115000"/>
              </a:lnSpc>
              <a:spcBef>
                <a:spcPts val="0"/>
              </a:spcBef>
              <a:buSzTx/>
              <a:buNone/>
              <a:defRPr sz="1200">
                <a:solidFill>
                  <a:srgbClr val="333333"/>
                </a:solidFill>
                <a:latin typeface="Calibri"/>
                <a:ea typeface="Calibri"/>
                <a:cs typeface="Calibri"/>
                <a:sym typeface="Calibri"/>
              </a:defRPr>
            </a:pPr>
            <a:r>
              <a:t>[9] Yoonjung Choi and Janyce Wiebe (2014) +/-EffectWordNet: Sense-level Lexicon Acquisition for Opinion Inference, Proc. of EMNLP 2014.</a:t>
            </a:r>
          </a:p>
          <a:p>
            <a:pPr marL="69850" indent="-139700">
              <a:lnSpc>
                <a:spcPct val="115000"/>
              </a:lnSpc>
              <a:spcBef>
                <a:spcPts val="0"/>
              </a:spcBef>
              <a:buSzTx/>
              <a:buNone/>
              <a:defRPr sz="1200">
                <a:solidFill>
                  <a:srgbClr val="333333"/>
                </a:solidFill>
                <a:latin typeface="Calibri"/>
                <a:ea typeface="Calibri"/>
                <a:cs typeface="Calibri"/>
                <a:sym typeface="Calibri"/>
              </a:defRPr>
            </a:pPr>
            <a:r>
              <a:t>[10] Janyce Wiebe, Theresa Wilson , and Claire Cardie (2005). </a:t>
            </a:r>
            <a:r>
              <a:rPr u="sng">
                <a:solidFill>
                  <a:schemeClr val="accent1"/>
                </a:solidFill>
                <a:uFill>
                  <a:solidFill>
                    <a:schemeClr val="accent1"/>
                  </a:solidFill>
                </a:uFill>
                <a:hlinkClick r:id="rId2"/>
              </a:rPr>
              <a:t>Annotating expressions of opinions and emotions in language.</a:t>
            </a:r>
            <a:r>
              <a:rPr i="1"/>
              <a:t> Language Resources and Evaluation, volume 39, issue 2-3, pp. 165-210.</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11"/>
          <p:cNvSpPr txBox="1">
            <a:spLocks noGrp="1"/>
          </p:cNvSpPr>
          <p:nvPr>
            <p:ph type="title"/>
          </p:nvPr>
        </p:nvSpPr>
        <p:spPr>
          <a:xfrm>
            <a:off x="799125" y="400049"/>
            <a:ext cx="6516900" cy="564902"/>
          </a:xfrm>
          <a:prstGeom prst="rect">
            <a:avLst/>
          </a:prstGeom>
        </p:spPr>
        <p:txBody>
          <a:bodyPr/>
          <a:lstStyle/>
          <a:p>
            <a:r>
              <a:t>Thank You!</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Shape 80"/>
          <p:cNvSpPr txBox="1">
            <a:spLocks noGrp="1"/>
          </p:cNvSpPr>
          <p:nvPr>
            <p:ph type="title"/>
          </p:nvPr>
        </p:nvSpPr>
        <p:spPr>
          <a:xfrm>
            <a:off x="799125" y="400049"/>
            <a:ext cx="6516900" cy="564902"/>
          </a:xfrm>
          <a:prstGeom prst="rect">
            <a:avLst/>
          </a:prstGeom>
        </p:spPr>
        <p:txBody>
          <a:bodyPr/>
          <a:lstStyle/>
          <a:p>
            <a:r>
              <a:t>Sketches and Ideas..</a:t>
            </a:r>
          </a:p>
        </p:txBody>
      </p:sp>
      <p:sp>
        <p:nvSpPr>
          <p:cNvPr id="116" name="Shape 81"/>
          <p:cNvSpPr txBox="1">
            <a:spLocks noGrp="1"/>
          </p:cNvSpPr>
          <p:nvPr>
            <p:ph type="body" idx="1"/>
          </p:nvPr>
        </p:nvSpPr>
        <p:spPr>
          <a:xfrm>
            <a:off x="799117" y="990599"/>
            <a:ext cx="6516900" cy="3143102"/>
          </a:xfrm>
          <a:prstGeom prst="rect">
            <a:avLst/>
          </a:prstGeom>
        </p:spPr>
        <p:txBody>
          <a:bodyPr/>
          <a:lstStyle/>
          <a:p>
            <a:pPr marL="457200" indent="-304800">
              <a:spcBef>
                <a:spcPts val="0"/>
              </a:spcBef>
            </a:pPr>
            <a:r>
              <a:t>Visualize </a:t>
            </a:r>
            <a:r>
              <a:rPr b="1" i="1"/>
              <a:t>change in sentiment</a:t>
            </a:r>
            <a:r>
              <a:t> over the entire text</a:t>
            </a:r>
          </a:p>
          <a:p>
            <a:pPr marL="457200" indent="-304800">
              <a:spcBef>
                <a:spcPts val="0"/>
              </a:spcBef>
            </a:pPr>
            <a:r>
              <a:t>Word cloud to highlight the </a:t>
            </a:r>
            <a:r>
              <a:rPr b="1" i="1"/>
              <a:t>most emotional</a:t>
            </a:r>
            <a:r>
              <a:t> words in your text</a:t>
            </a:r>
          </a:p>
        </p:txBody>
      </p:sp>
      <p:pic>
        <p:nvPicPr>
          <p:cNvPr id="117" name="Shape 82" descr="Shape 82"/>
          <p:cNvPicPr>
            <a:picLocks noChangeAspect="1"/>
          </p:cNvPicPr>
          <p:nvPr/>
        </p:nvPicPr>
        <p:blipFill>
          <a:blip r:embed="rId2">
            <a:extLst/>
          </a:blip>
          <a:stretch>
            <a:fillRect/>
          </a:stretch>
        </p:blipFill>
        <p:spPr>
          <a:xfrm>
            <a:off x="1085725" y="1934399"/>
            <a:ext cx="3155326" cy="1875152"/>
          </a:xfrm>
          <a:prstGeom prst="rect">
            <a:avLst/>
          </a:prstGeom>
          <a:ln w="12700">
            <a:miter lim="400000"/>
          </a:ln>
        </p:spPr>
      </p:pic>
      <p:pic>
        <p:nvPicPr>
          <p:cNvPr id="118" name="Shape 83" descr="Shape 83"/>
          <p:cNvPicPr>
            <a:picLocks noChangeAspect="1"/>
          </p:cNvPicPr>
          <p:nvPr/>
        </p:nvPicPr>
        <p:blipFill>
          <a:blip r:embed="rId3">
            <a:extLst/>
          </a:blip>
          <a:stretch>
            <a:fillRect/>
          </a:stretch>
        </p:blipFill>
        <p:spPr>
          <a:xfrm>
            <a:off x="4446475" y="1785224"/>
            <a:ext cx="2989149" cy="2241202"/>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88"/>
          <p:cNvSpPr txBox="1">
            <a:spLocks noGrp="1"/>
          </p:cNvSpPr>
          <p:nvPr>
            <p:ph type="body" sz="half" idx="1"/>
          </p:nvPr>
        </p:nvSpPr>
        <p:spPr>
          <a:xfrm>
            <a:off x="428625" y="1295399"/>
            <a:ext cx="2790900" cy="3628501"/>
          </a:xfrm>
          <a:prstGeom prst="rect">
            <a:avLst/>
          </a:prstGeom>
        </p:spPr>
        <p:txBody>
          <a:bodyPr/>
          <a:lstStyle/>
          <a:p>
            <a:pPr marL="457200" indent="-317500">
              <a:lnSpc>
                <a:spcPct val="115000"/>
              </a:lnSpc>
              <a:spcBef>
                <a:spcPts val="0"/>
              </a:spcBef>
              <a:buClr>
                <a:srgbClr val="000000"/>
              </a:buClr>
              <a:buSzPct val="100000"/>
              <a:buFont typeface="Calibri"/>
              <a:defRPr sz="1400">
                <a:solidFill>
                  <a:srgbClr val="000000"/>
                </a:solidFill>
                <a:latin typeface="Calibri"/>
                <a:ea typeface="Calibri"/>
                <a:cs typeface="Calibri"/>
                <a:sym typeface="Calibri"/>
              </a:defRPr>
            </a:pPr>
            <a:r>
              <a:t>Visualizing sentiment by </a:t>
            </a:r>
            <a:r>
              <a:rPr b="1"/>
              <a:t>document </a:t>
            </a:r>
            <a:r>
              <a:t>and by </a:t>
            </a:r>
            <a:r>
              <a:rPr b="1"/>
              <a:t>sentence:</a:t>
            </a:r>
          </a:p>
        </p:txBody>
      </p:sp>
      <p:sp>
        <p:nvSpPr>
          <p:cNvPr id="121" name="Shape 89"/>
          <p:cNvSpPr txBox="1">
            <a:spLocks noGrp="1"/>
          </p:cNvSpPr>
          <p:nvPr>
            <p:ph type="title"/>
          </p:nvPr>
        </p:nvSpPr>
        <p:spPr>
          <a:xfrm>
            <a:off x="799125" y="400049"/>
            <a:ext cx="6516900" cy="564902"/>
          </a:xfrm>
          <a:prstGeom prst="rect">
            <a:avLst/>
          </a:prstGeom>
        </p:spPr>
        <p:txBody>
          <a:bodyPr/>
          <a:lstStyle/>
          <a:p>
            <a:r>
              <a:t>More things...</a:t>
            </a:r>
          </a:p>
        </p:txBody>
      </p:sp>
      <p:pic>
        <p:nvPicPr>
          <p:cNvPr id="122" name="Shape 90" descr="Shape 90"/>
          <p:cNvPicPr>
            <a:picLocks noChangeAspect="1"/>
          </p:cNvPicPr>
          <p:nvPr/>
        </p:nvPicPr>
        <p:blipFill>
          <a:blip r:embed="rId2">
            <a:extLst/>
          </a:blip>
          <a:srcRect l="19728" t="10069" r="20540" b="52033"/>
          <a:stretch>
            <a:fillRect/>
          </a:stretch>
        </p:blipFill>
        <p:spPr>
          <a:xfrm>
            <a:off x="1183424" y="2583776"/>
            <a:ext cx="4511978" cy="1610350"/>
          </a:xfrm>
          <a:prstGeom prst="rect">
            <a:avLst/>
          </a:prstGeom>
          <a:ln w="12700">
            <a:miter lim="400000"/>
          </a:ln>
        </p:spPr>
      </p:pic>
      <p:pic>
        <p:nvPicPr>
          <p:cNvPr id="123" name="Shape 91" descr="Shape 91"/>
          <p:cNvPicPr>
            <a:picLocks noChangeAspect="1"/>
          </p:cNvPicPr>
          <p:nvPr/>
        </p:nvPicPr>
        <p:blipFill>
          <a:blip r:embed="rId2">
            <a:extLst/>
          </a:blip>
          <a:srcRect l="19728" t="65502" r="20540" b="7200"/>
          <a:stretch>
            <a:fillRect/>
          </a:stretch>
        </p:blipFill>
        <p:spPr>
          <a:xfrm>
            <a:off x="3390824" y="1295399"/>
            <a:ext cx="4511977" cy="1159851"/>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96"/>
          <p:cNvSpPr txBox="1">
            <a:spLocks noGrp="1"/>
          </p:cNvSpPr>
          <p:nvPr>
            <p:ph type="title"/>
          </p:nvPr>
        </p:nvSpPr>
        <p:spPr>
          <a:xfrm>
            <a:off x="799125" y="400049"/>
            <a:ext cx="6516900" cy="564902"/>
          </a:xfrm>
          <a:prstGeom prst="rect">
            <a:avLst/>
          </a:prstGeom>
        </p:spPr>
        <p:txBody>
          <a:bodyPr/>
          <a:lstStyle/>
          <a:p>
            <a:r>
              <a:t>Reference &amp; Related Works</a:t>
            </a:r>
          </a:p>
        </p:txBody>
      </p:sp>
      <p:sp>
        <p:nvSpPr>
          <p:cNvPr id="126" name="Shape 97"/>
          <p:cNvSpPr txBox="1">
            <a:spLocks noGrp="1"/>
          </p:cNvSpPr>
          <p:nvPr>
            <p:ph type="body" idx="1"/>
          </p:nvPr>
        </p:nvSpPr>
        <p:spPr>
          <a:xfrm>
            <a:off x="799125" y="990600"/>
            <a:ext cx="6516900" cy="3771900"/>
          </a:xfrm>
          <a:prstGeom prst="rect">
            <a:avLst/>
          </a:prstGeom>
        </p:spPr>
        <p:txBody>
          <a:bodyPr/>
          <a:lstStyle/>
          <a:p>
            <a:pPr marL="101600" indent="0">
              <a:spcBef>
                <a:spcPts val="0"/>
              </a:spcBef>
              <a:buSzTx/>
              <a:buNone/>
              <a:defRPr sz="1400"/>
            </a:pPr>
            <a:r>
              <a:t>There have been many papers written on sentiment analysis for the domain of blogs and product reviews. </a:t>
            </a:r>
          </a:p>
          <a:p>
            <a:pPr marL="101600" indent="0">
              <a:spcBef>
                <a:spcPts val="0"/>
              </a:spcBef>
              <a:buSzTx/>
              <a:buNone/>
              <a:defRPr sz="1400"/>
            </a:pPr>
            <a:r>
              <a:t>(Pang and Lee 2008) give a survey of sentiment analysis. Researchers have also analyzed the brand impact of microblogging (Jansen). (Pang and Lee 2002) researched the effects of various machine learning techniques (Naive Bayes (NB), Maximum Entropy (ME), and Support Vector Machines (SVM)) in the specific domain of movie reviews. </a:t>
            </a:r>
          </a:p>
          <a:p>
            <a:pPr marL="101600" indent="0">
              <a:spcBef>
                <a:spcPts val="0"/>
              </a:spcBef>
              <a:buSzTx/>
              <a:buNone/>
              <a:defRPr sz="1400"/>
            </a:pPr>
            <a:r>
              <a:t>We could not find any papers that analyzes NLP techniques in the specific domain of story writing or journalism, probably because digital story-telling and real-time opinion mining is a relatively new field. That is where our project comes as a new attempt.</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02"/>
          <p:cNvSpPr txBox="1">
            <a:spLocks noGrp="1"/>
          </p:cNvSpPr>
          <p:nvPr>
            <p:ph type="title"/>
          </p:nvPr>
        </p:nvSpPr>
        <p:spPr>
          <a:xfrm>
            <a:off x="799125" y="400049"/>
            <a:ext cx="6516900" cy="564902"/>
          </a:xfrm>
          <a:prstGeom prst="rect">
            <a:avLst/>
          </a:prstGeom>
        </p:spPr>
        <p:txBody>
          <a:bodyPr/>
          <a:lstStyle/>
          <a:p>
            <a:r>
              <a:t>Data Sources</a:t>
            </a:r>
          </a:p>
        </p:txBody>
      </p:sp>
      <p:sp>
        <p:nvSpPr>
          <p:cNvPr id="129" name="Shape 103"/>
          <p:cNvSpPr txBox="1">
            <a:spLocks noGrp="1"/>
          </p:cNvSpPr>
          <p:nvPr>
            <p:ph type="body" idx="1"/>
          </p:nvPr>
        </p:nvSpPr>
        <p:spPr>
          <a:xfrm>
            <a:off x="799117" y="990599"/>
            <a:ext cx="6516900" cy="3143102"/>
          </a:xfrm>
          <a:prstGeom prst="rect">
            <a:avLst/>
          </a:prstGeom>
        </p:spPr>
        <p:txBody>
          <a:bodyPr/>
          <a:lstStyle/>
          <a:p>
            <a:pPr marL="101600" indent="0">
              <a:spcBef>
                <a:spcPts val="0"/>
              </a:spcBef>
              <a:buSzTx/>
              <a:buNone/>
              <a:defRPr sz="1400" b="1"/>
            </a:pPr>
            <a:r>
              <a:t>Training</a:t>
            </a:r>
            <a:r>
              <a:rPr b="0"/>
              <a:t>:  Movie Review Data</a:t>
            </a:r>
          </a:p>
          <a:p>
            <a:pPr marL="101600" indent="0">
              <a:spcBef>
                <a:spcPts val="0"/>
              </a:spcBef>
              <a:buSzTx/>
              <a:buNone/>
              <a:defRPr sz="1400" u="sng">
                <a:solidFill>
                  <a:schemeClr val="accent1"/>
                </a:solidFill>
              </a:defRPr>
            </a:pPr>
            <a:r>
              <a:rPr>
                <a:uFill>
                  <a:solidFill>
                    <a:schemeClr val="accent1"/>
                  </a:solidFill>
                </a:uFill>
                <a:hlinkClick r:id="rId2"/>
              </a:rPr>
              <a:t>http://www.cs.cornell.edu/people/pabo/movie-review-data/</a:t>
            </a:r>
            <a:r>
              <a:rPr u="none">
                <a:solidFill>
                  <a:srgbClr val="595959"/>
                </a:solidFill>
              </a:rPr>
              <a:t> : Pang and Lee dataset</a:t>
            </a:r>
          </a:p>
          <a:p>
            <a:pPr marL="101600" indent="0">
              <a:spcBef>
                <a:spcPts val="0"/>
              </a:spcBef>
              <a:buSzTx/>
              <a:buNone/>
              <a:defRPr sz="1400" u="sng">
                <a:solidFill>
                  <a:schemeClr val="accent1"/>
                </a:solidFill>
              </a:defRPr>
            </a:pPr>
            <a:r>
              <a:rPr>
                <a:uFill>
                  <a:solidFill>
                    <a:schemeClr val="accent1"/>
                  </a:solidFill>
                </a:uFill>
                <a:hlinkClick r:id="rId3"/>
              </a:rPr>
              <a:t>http://ai.stanford.edu/~amaas/data/sentiment/</a:t>
            </a:r>
            <a:r>
              <a:rPr u="none">
                <a:solidFill>
                  <a:srgbClr val="595959"/>
                </a:solidFill>
              </a:rPr>
              <a:t> : IMDB11 Dataset: 25k Movie Reviews from IMDB</a:t>
            </a:r>
          </a:p>
          <a:p>
            <a:pPr marL="101600">
              <a:spcBef>
                <a:spcPts val="0"/>
              </a:spcBef>
              <a:buSzTx/>
              <a:buNone/>
              <a:defRPr sz="1400" b="1"/>
            </a:pPr>
            <a:r>
              <a:t>Testing</a:t>
            </a:r>
            <a:r>
              <a:rPr b="0"/>
              <a:t>: </a:t>
            </a:r>
          </a:p>
          <a:p>
            <a:pPr marL="101600">
              <a:spcBef>
                <a:spcPts val="0"/>
              </a:spcBef>
              <a:buSzTx/>
              <a:buNone/>
              <a:defRPr sz="1400"/>
            </a:pPr>
            <a:r>
              <a:t>We hand-tagged 150 articles (75 positive + 75 negative) with 25 articles each from Literature, Politics and Sports news; to be used as test for our methods/models.</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Shape 108"/>
          <p:cNvSpPr txBox="1">
            <a:spLocks noGrp="1"/>
          </p:cNvSpPr>
          <p:nvPr>
            <p:ph type="title"/>
          </p:nvPr>
        </p:nvSpPr>
        <p:spPr>
          <a:xfrm>
            <a:off x="799125" y="400049"/>
            <a:ext cx="6516900" cy="564902"/>
          </a:xfrm>
          <a:prstGeom prst="rect">
            <a:avLst/>
          </a:prstGeom>
        </p:spPr>
        <p:txBody>
          <a:bodyPr/>
          <a:lstStyle/>
          <a:p>
            <a:r>
              <a:t>Methodology</a:t>
            </a:r>
          </a:p>
        </p:txBody>
      </p:sp>
      <p:sp>
        <p:nvSpPr>
          <p:cNvPr id="132" name="Shape 109"/>
          <p:cNvSpPr txBox="1">
            <a:spLocks noGrp="1"/>
          </p:cNvSpPr>
          <p:nvPr>
            <p:ph type="body" idx="1"/>
          </p:nvPr>
        </p:nvSpPr>
        <p:spPr>
          <a:xfrm>
            <a:off x="799125" y="990600"/>
            <a:ext cx="6516900" cy="3747600"/>
          </a:xfrm>
          <a:prstGeom prst="rect">
            <a:avLst/>
          </a:prstGeom>
        </p:spPr>
        <p:txBody>
          <a:bodyPr/>
          <a:lstStyle/>
          <a:p>
            <a:pPr marL="0" indent="0" algn="just">
              <a:lnSpc>
                <a:spcPct val="115000"/>
              </a:lnSpc>
              <a:spcBef>
                <a:spcPts val="0"/>
              </a:spcBef>
              <a:buSzTx/>
              <a:buNone/>
              <a:defRPr sz="1400">
                <a:solidFill>
                  <a:srgbClr val="333333"/>
                </a:solidFill>
                <a:latin typeface="Calibri"/>
                <a:ea typeface="Calibri"/>
                <a:cs typeface="Calibri"/>
                <a:sym typeface="Calibri"/>
              </a:defRPr>
            </a:pPr>
            <a:r>
              <a:t>Main challenges:</a:t>
            </a:r>
          </a:p>
          <a:p>
            <a:pPr marL="457200" indent="-317500" algn="just">
              <a:lnSpc>
                <a:spcPct val="115000"/>
              </a:lnSpc>
              <a:spcBef>
                <a:spcPts val="0"/>
              </a:spcBef>
              <a:buClr>
                <a:srgbClr val="333333"/>
              </a:buClr>
              <a:buSzPct val="100000"/>
              <a:buFont typeface="Calibri"/>
              <a:defRPr sz="1400">
                <a:solidFill>
                  <a:srgbClr val="333333"/>
                </a:solidFill>
                <a:latin typeface="Calibri"/>
                <a:ea typeface="Calibri"/>
                <a:cs typeface="Calibri"/>
                <a:sym typeface="Calibri"/>
              </a:defRPr>
            </a:pPr>
            <a:r>
              <a:t>No annotated data for literature or news.</a:t>
            </a:r>
          </a:p>
          <a:p>
            <a:pPr marL="457200" indent="-317500" algn="just">
              <a:lnSpc>
                <a:spcPct val="115000"/>
              </a:lnSpc>
              <a:spcBef>
                <a:spcPts val="0"/>
              </a:spcBef>
              <a:buClr>
                <a:srgbClr val="333333"/>
              </a:buClr>
              <a:buSzPct val="100000"/>
              <a:buFont typeface="Calibri"/>
              <a:defRPr sz="1400">
                <a:solidFill>
                  <a:srgbClr val="333333"/>
                </a:solidFill>
                <a:latin typeface="Calibri"/>
                <a:ea typeface="Calibri"/>
                <a:cs typeface="Calibri"/>
                <a:sym typeface="Calibri"/>
              </a:defRPr>
            </a:pPr>
            <a:r>
              <a:t>Sentiment classification is hard, specially due to the versatility of language.</a:t>
            </a:r>
          </a:p>
          <a:p>
            <a:pPr marL="457200" indent="-317500" algn="just">
              <a:lnSpc>
                <a:spcPct val="115000"/>
              </a:lnSpc>
              <a:spcBef>
                <a:spcPts val="0"/>
              </a:spcBef>
              <a:buClr>
                <a:srgbClr val="333333"/>
              </a:buClr>
              <a:buSzPct val="100000"/>
              <a:buFont typeface="Calibri"/>
              <a:defRPr sz="1400">
                <a:solidFill>
                  <a:srgbClr val="333333"/>
                </a:solidFill>
                <a:latin typeface="Calibri"/>
                <a:ea typeface="Calibri"/>
                <a:cs typeface="Calibri"/>
                <a:sym typeface="Calibri"/>
              </a:defRPr>
            </a:pPr>
            <a:r>
              <a:t>Hand-tagging data was the only way out to have some reliable test baselines to fall back on.</a:t>
            </a:r>
          </a:p>
          <a:p>
            <a:pPr marL="0" indent="0" algn="just">
              <a:lnSpc>
                <a:spcPct val="115000"/>
              </a:lnSpc>
              <a:spcBef>
                <a:spcPts val="0"/>
              </a:spcBef>
              <a:buSzTx/>
              <a:buNone/>
            </a:pPr>
            <a:endParaRPr sz="1400">
              <a:solidFill>
                <a:srgbClr val="333333"/>
              </a:solidFill>
              <a:latin typeface="Calibri"/>
              <a:ea typeface="Calibri"/>
              <a:cs typeface="Calibri"/>
              <a:sym typeface="Calibri"/>
            </a:endParaRPr>
          </a:p>
          <a:p>
            <a:pPr marL="0" indent="0" algn="just">
              <a:lnSpc>
                <a:spcPct val="115000"/>
              </a:lnSpc>
              <a:spcBef>
                <a:spcPts val="0"/>
              </a:spcBef>
              <a:buSzTx/>
              <a:buNone/>
              <a:defRPr sz="1400">
                <a:solidFill>
                  <a:srgbClr val="333333"/>
                </a:solidFill>
                <a:latin typeface="Calibri"/>
                <a:ea typeface="Calibri"/>
                <a:cs typeface="Calibri"/>
                <a:sym typeface="Calibri"/>
              </a:defRPr>
            </a:pPr>
            <a:r>
              <a:t>Hence, due to the lack of pre-annotated data, it became clear that we have to take the path of cross-domain analysis for your project and evaluate, what best fits our purpose.</a:t>
            </a:r>
          </a:p>
          <a:p>
            <a:pPr marL="0" indent="0" algn="just">
              <a:lnSpc>
                <a:spcPct val="115000"/>
              </a:lnSpc>
              <a:spcBef>
                <a:spcPts val="0"/>
              </a:spcBef>
              <a:buSzTx/>
              <a:buNone/>
              <a:defRPr sz="1400">
                <a:solidFill>
                  <a:srgbClr val="333333"/>
                </a:solidFill>
                <a:latin typeface="Calibri"/>
                <a:ea typeface="Calibri"/>
                <a:cs typeface="Calibri"/>
                <a:sym typeface="Calibri"/>
              </a:defRPr>
            </a:pPr>
            <a:r>
              <a:t>Extending our intuition and plan in the proposal, we started with the Unigram and Bigram models for feature representation of our data. </a:t>
            </a:r>
          </a:p>
          <a:p>
            <a:pPr marL="0" indent="0" algn="just">
              <a:lnSpc>
                <a:spcPct val="115000"/>
              </a:lnSpc>
              <a:spcBef>
                <a:spcPts val="0"/>
              </a:spcBef>
              <a:buSzTx/>
              <a:buNone/>
            </a:pPr>
            <a:endParaRPr sz="1400">
              <a:solidFill>
                <a:srgbClr val="333333"/>
              </a:solidFill>
              <a:latin typeface="Calibri"/>
              <a:ea typeface="Calibri"/>
              <a:cs typeface="Calibri"/>
              <a:sym typeface="Calibri"/>
            </a:endParaRPr>
          </a:p>
          <a:p>
            <a:pPr marL="0" indent="0" algn="just">
              <a:lnSpc>
                <a:spcPct val="115000"/>
              </a:lnSpc>
              <a:spcBef>
                <a:spcPts val="0"/>
              </a:spcBef>
              <a:buSzTx/>
              <a:buNone/>
              <a:defRPr sz="1400">
                <a:solidFill>
                  <a:srgbClr val="333333"/>
                </a:solidFill>
                <a:latin typeface="Calibri"/>
                <a:ea typeface="Calibri"/>
                <a:cs typeface="Calibri"/>
                <a:sym typeface="Calibri"/>
              </a:defRPr>
            </a:pPr>
            <a:r>
              <a:t>As a first step for classification, we used Naive Bayes classifier to train on the movie review corpus of 25k IMDB reviews. Post which we tried SVM, RNN and a linguistic model using ‘Valence &amp; Arousal model. </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Shape 114"/>
          <p:cNvSpPr txBox="1">
            <a:spLocks noGrp="1"/>
          </p:cNvSpPr>
          <p:nvPr>
            <p:ph type="title"/>
          </p:nvPr>
        </p:nvSpPr>
        <p:spPr>
          <a:xfrm>
            <a:off x="799125" y="400049"/>
            <a:ext cx="6516900" cy="564902"/>
          </a:xfrm>
          <a:prstGeom prst="rect">
            <a:avLst/>
          </a:prstGeom>
        </p:spPr>
        <p:txBody>
          <a:bodyPr/>
          <a:lstStyle/>
          <a:p>
            <a:r>
              <a:t>Methodology 1: Naive Bayes</a:t>
            </a:r>
          </a:p>
        </p:txBody>
      </p:sp>
      <p:sp>
        <p:nvSpPr>
          <p:cNvPr id="135" name="Shape 115"/>
          <p:cNvSpPr txBox="1">
            <a:spLocks noGrp="1"/>
          </p:cNvSpPr>
          <p:nvPr>
            <p:ph type="body" idx="1"/>
          </p:nvPr>
        </p:nvSpPr>
        <p:spPr>
          <a:xfrm>
            <a:off x="799125" y="910949"/>
            <a:ext cx="6516900" cy="3920701"/>
          </a:xfrm>
          <a:prstGeom prst="rect">
            <a:avLst/>
          </a:prstGeom>
        </p:spPr>
        <p:txBody>
          <a:bodyPr/>
          <a:lstStyle/>
          <a:p>
            <a:pPr marL="0" indent="0">
              <a:spcBef>
                <a:spcPts val="0"/>
              </a:spcBef>
              <a:buSzTx/>
              <a:buNone/>
              <a:defRPr sz="1400"/>
            </a:pPr>
            <a:r>
              <a:t>The simplest  approach to text classification is to assign to a given document d, the class  c* = arg maxc  P( c |  d)</a:t>
            </a:r>
          </a:p>
          <a:p>
            <a:pPr marL="0" indent="0">
              <a:spcBef>
                <a:spcPts val="0"/>
              </a:spcBef>
              <a:buSzTx/>
              <a:buNone/>
              <a:defRPr sz="1400"/>
            </a:pPr>
            <a:r>
              <a:t>We derive the Naive Bayes  (NB) classifier by first observing that by Bayes’ rule, </a:t>
            </a:r>
          </a:p>
          <a:p>
            <a:pPr marL="0" indent="0">
              <a:spcBef>
                <a:spcPts val="0"/>
              </a:spcBef>
              <a:buSzTx/>
              <a:buNone/>
              <a:defRPr sz="1400"/>
            </a:pPr>
            <a:r>
              <a:t>P (c | d ) = P (c )P (d | c )/ P (d ) </a:t>
            </a:r>
          </a:p>
          <a:p>
            <a:pPr marL="0" indent="0">
              <a:spcBef>
                <a:spcPts val="0"/>
              </a:spcBef>
              <a:buSzTx/>
              <a:buNone/>
            </a:pPr>
            <a:endParaRPr sz="1400"/>
          </a:p>
          <a:p>
            <a:pPr marL="0" indent="0">
              <a:spcBef>
                <a:spcPts val="0"/>
              </a:spcBef>
              <a:buSzTx/>
              <a:buNone/>
              <a:defRPr sz="1400"/>
            </a:pPr>
            <a:r>
              <a:t>Despite its simplicity and the fact that its conditional independence assumption clearly does not hold in real-world situations, Naive Bayes-based text categorization still tends to perform surprisingly well (Lewis, 1998 &amp; Pang &amp; Lee 2008) when the domains of training and test are same; however, the same doesn’t quite work well when we ran the model on cross domain data like ours. </a:t>
            </a:r>
          </a:p>
          <a:p>
            <a:pPr marL="0" indent="0">
              <a:spcBef>
                <a:spcPts val="0"/>
              </a:spcBef>
              <a:buSzTx/>
              <a:buNone/>
              <a:defRPr sz="1400"/>
            </a:pPr>
            <a:r>
              <a:t>Thus, it became clear that we have to try other methods.</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20"/>
          <p:cNvSpPr txBox="1">
            <a:spLocks noGrp="1"/>
          </p:cNvSpPr>
          <p:nvPr>
            <p:ph type="title"/>
          </p:nvPr>
        </p:nvSpPr>
        <p:spPr>
          <a:xfrm>
            <a:off x="799125" y="400049"/>
            <a:ext cx="6516900" cy="564902"/>
          </a:xfrm>
          <a:prstGeom prst="rect">
            <a:avLst/>
          </a:prstGeom>
        </p:spPr>
        <p:txBody>
          <a:bodyPr/>
          <a:lstStyle/>
          <a:p>
            <a:r>
              <a:t>Naive Bayes: Result</a:t>
            </a:r>
          </a:p>
        </p:txBody>
      </p:sp>
      <p:graphicFrame>
        <p:nvGraphicFramePr>
          <p:cNvPr id="138" name="Shape 121"/>
          <p:cNvGraphicFramePr/>
          <p:nvPr/>
        </p:nvGraphicFramePr>
        <p:xfrm>
          <a:off x="688675" y="1406150"/>
          <a:ext cx="7239000" cy="1584840"/>
        </p:xfrm>
        <a:graphic>
          <a:graphicData uri="http://schemas.openxmlformats.org/drawingml/2006/table">
            <a:tbl>
              <a:tblPr>
                <a:tableStyleId>{4C3C2611-4C71-4FC5-86AE-919BDF0F9419}</a:tableStyleId>
              </a:tblPr>
              <a:tblGrid>
                <a:gridCol w="1447800"/>
                <a:gridCol w="1447800"/>
                <a:gridCol w="1447800"/>
                <a:gridCol w="1447800"/>
                <a:gridCol w="1447800"/>
              </a:tblGrid>
              <a:tr h="381000">
                <a:tc>
                  <a:txBody>
                    <a:bodyPr/>
                    <a:lstStyle/>
                    <a:p>
                      <a:pPr algn="l">
                        <a:defRPr sz="1800"/>
                      </a:pPr>
                      <a:r>
                        <a:rPr sz="1400" b="1">
                          <a:sym typeface="Arial"/>
                        </a:rPr>
                        <a:t>NB</a:t>
                      </a:r>
                    </a:p>
                  </a:txBody>
                  <a:tcPr marL="91425" marR="91425" marT="91425" marB="91425" horzOverflow="overflow">
                    <a:solidFill>
                      <a:srgbClr val="D9D9D9"/>
                    </a:solidFill>
                  </a:tcPr>
                </a:tc>
                <a:tc>
                  <a:txBody>
                    <a:bodyPr/>
                    <a:lstStyle/>
                    <a:p>
                      <a:pPr algn="l">
                        <a:defRPr sz="1800"/>
                      </a:pPr>
                      <a:r>
                        <a:rPr sz="1400" b="1">
                          <a:sym typeface="Arial"/>
                        </a:rPr>
                        <a:t>Precision</a:t>
                      </a:r>
                    </a:p>
                  </a:txBody>
                  <a:tcPr marL="91425" marR="91425" marT="91425" marB="91425" horzOverflow="overflow">
                    <a:solidFill>
                      <a:srgbClr val="D9D9D9"/>
                    </a:solidFill>
                  </a:tcPr>
                </a:tc>
                <a:tc>
                  <a:txBody>
                    <a:bodyPr/>
                    <a:lstStyle/>
                    <a:p>
                      <a:pPr algn="l">
                        <a:defRPr sz="1800"/>
                      </a:pPr>
                      <a:r>
                        <a:rPr sz="1400" b="1">
                          <a:sym typeface="Arial"/>
                        </a:rPr>
                        <a:t>Recall</a:t>
                      </a:r>
                    </a:p>
                  </a:txBody>
                  <a:tcPr marL="91425" marR="91425" marT="91425" marB="91425" horzOverflow="overflow">
                    <a:solidFill>
                      <a:srgbClr val="D9D9D9"/>
                    </a:solidFill>
                  </a:tcPr>
                </a:tc>
                <a:tc>
                  <a:txBody>
                    <a:bodyPr/>
                    <a:lstStyle/>
                    <a:p>
                      <a:pPr algn="l">
                        <a:defRPr sz="1800"/>
                      </a:pPr>
                      <a:r>
                        <a:rPr sz="1400" b="1">
                          <a:sym typeface="Arial"/>
                        </a:rPr>
                        <a:t>F1</a:t>
                      </a:r>
                    </a:p>
                  </a:txBody>
                  <a:tcPr marL="91425" marR="91425" marT="91425" marB="91425" horzOverflow="overflow">
                    <a:solidFill>
                      <a:srgbClr val="D9D9D9"/>
                    </a:solidFill>
                  </a:tcPr>
                </a:tc>
                <a:tc>
                  <a:txBody>
                    <a:bodyPr/>
                    <a:lstStyle/>
                    <a:p>
                      <a:pPr algn="l">
                        <a:defRPr sz="1800"/>
                      </a:pPr>
                      <a:r>
                        <a:rPr sz="1400" b="1">
                          <a:sym typeface="Arial"/>
                        </a:rPr>
                        <a:t>Expecting</a:t>
                      </a:r>
                    </a:p>
                  </a:txBody>
                  <a:tcPr marL="91425" marR="91425" marT="91425" marB="91425" horzOverflow="overflow">
                    <a:solidFill>
                      <a:srgbClr val="D9D9D9"/>
                    </a:solidFill>
                  </a:tcPr>
                </a:tc>
              </a:tr>
              <a:tr h="381000">
                <a:tc>
                  <a:txBody>
                    <a:bodyPr/>
                    <a:lstStyle/>
                    <a:p>
                      <a:pPr algn="l">
                        <a:defRPr sz="1800"/>
                      </a:pPr>
                      <a:r>
                        <a:rPr sz="1400">
                          <a:sym typeface="Arial"/>
                        </a:rPr>
                        <a:t>Neg</a:t>
                      </a:r>
                    </a:p>
                  </a:txBody>
                  <a:tcPr marL="91425" marR="91425" marT="91425" marB="91425" horzOverflow="overflow"/>
                </a:tc>
                <a:tc>
                  <a:txBody>
                    <a:bodyPr/>
                    <a:lstStyle/>
                    <a:p>
                      <a:pPr algn="l">
                        <a:defRPr sz="1800"/>
                      </a:pPr>
                      <a:r>
                        <a:rPr sz="1400">
                          <a:sym typeface="Arial"/>
                        </a:rPr>
                        <a:t>0.52</a:t>
                      </a:r>
                    </a:p>
                  </a:txBody>
                  <a:tcPr marL="91425" marR="91425" marT="91425" marB="91425" horzOverflow="overflow"/>
                </a:tc>
                <a:tc>
                  <a:txBody>
                    <a:bodyPr/>
                    <a:lstStyle/>
                    <a:p>
                      <a:pPr algn="l">
                        <a:defRPr sz="1800"/>
                      </a:pPr>
                      <a:r>
                        <a:rPr sz="1400">
                          <a:sym typeface="Arial"/>
                        </a:rPr>
                        <a:t>0.47</a:t>
                      </a:r>
                    </a:p>
                  </a:txBody>
                  <a:tcPr marL="91425" marR="91425" marT="91425" marB="91425" horzOverflow="overflow"/>
                </a:tc>
                <a:tc>
                  <a:txBody>
                    <a:bodyPr/>
                    <a:lstStyle/>
                    <a:p>
                      <a:pPr algn="l">
                        <a:defRPr sz="1800"/>
                      </a:pPr>
                      <a:r>
                        <a:rPr sz="1400">
                          <a:sym typeface="Arial"/>
                        </a:rPr>
                        <a:t>0.50</a:t>
                      </a:r>
                    </a:p>
                  </a:txBody>
                  <a:tcPr marL="91425" marR="91425" marT="91425" marB="91425" horzOverflow="overflow"/>
                </a:tc>
                <a:tc>
                  <a:txBody>
                    <a:bodyPr/>
                    <a:lstStyle/>
                    <a:p>
                      <a:pPr algn="l">
                        <a:defRPr sz="1800"/>
                      </a:pPr>
                      <a:r>
                        <a:rPr sz="1400">
                          <a:sym typeface="Arial"/>
                        </a:rPr>
                        <a:t>75</a:t>
                      </a:r>
                    </a:p>
                  </a:txBody>
                  <a:tcPr marL="91425" marR="91425" marT="91425" marB="91425" horzOverflow="overflow"/>
                </a:tc>
              </a:tr>
              <a:tr h="381000">
                <a:tc>
                  <a:txBody>
                    <a:bodyPr/>
                    <a:lstStyle/>
                    <a:p>
                      <a:pPr algn="l">
                        <a:defRPr sz="1800"/>
                      </a:pPr>
                      <a:r>
                        <a:rPr sz="1400">
                          <a:sym typeface="Arial"/>
                        </a:rPr>
                        <a:t>Pos</a:t>
                      </a:r>
                    </a:p>
                  </a:txBody>
                  <a:tcPr marL="91425" marR="91425" marT="91425" marB="91425" horzOverflow="overflow"/>
                </a:tc>
                <a:tc>
                  <a:txBody>
                    <a:bodyPr/>
                    <a:lstStyle/>
                    <a:p>
                      <a:pPr algn="l">
                        <a:defRPr sz="1800"/>
                      </a:pPr>
                      <a:r>
                        <a:rPr sz="1400">
                          <a:sym typeface="Arial"/>
                        </a:rPr>
                        <a:t>0.52</a:t>
                      </a:r>
                    </a:p>
                  </a:txBody>
                  <a:tcPr marL="91425" marR="91425" marT="91425" marB="91425" horzOverflow="overflow"/>
                </a:tc>
                <a:tc>
                  <a:txBody>
                    <a:bodyPr/>
                    <a:lstStyle/>
                    <a:p>
                      <a:pPr algn="l">
                        <a:defRPr sz="1800"/>
                      </a:pPr>
                      <a:r>
                        <a:rPr sz="1400">
                          <a:sym typeface="Arial"/>
                        </a:rPr>
                        <a:t>0.56</a:t>
                      </a:r>
                    </a:p>
                  </a:txBody>
                  <a:tcPr marL="91425" marR="91425" marT="91425" marB="91425" horzOverflow="overflow"/>
                </a:tc>
                <a:tc>
                  <a:txBody>
                    <a:bodyPr/>
                    <a:lstStyle/>
                    <a:p>
                      <a:pPr algn="l">
                        <a:defRPr sz="1800"/>
                      </a:pPr>
                      <a:r>
                        <a:rPr sz="1400">
                          <a:sym typeface="Arial"/>
                        </a:rPr>
                        <a:t>0.54</a:t>
                      </a:r>
                    </a:p>
                  </a:txBody>
                  <a:tcPr marL="91425" marR="91425" marT="91425" marB="91425" horzOverflow="overflow"/>
                </a:tc>
                <a:tc>
                  <a:txBody>
                    <a:bodyPr/>
                    <a:lstStyle/>
                    <a:p>
                      <a:pPr algn="l">
                        <a:defRPr sz="1800"/>
                      </a:pPr>
                      <a:r>
                        <a:rPr sz="1400">
                          <a:sym typeface="Arial"/>
                        </a:rPr>
                        <a:t>76</a:t>
                      </a:r>
                    </a:p>
                  </a:txBody>
                  <a:tcPr marL="91425" marR="91425" marT="91425" marB="91425" horzOverflow="overflow"/>
                </a:tc>
              </a:tr>
              <a:tr h="381000">
                <a:tc>
                  <a:txBody>
                    <a:bodyPr/>
                    <a:lstStyle/>
                    <a:p>
                      <a:pPr algn="l">
                        <a:defRPr sz="1800"/>
                      </a:pPr>
                      <a:r>
                        <a:rPr sz="1400">
                          <a:sym typeface="Arial"/>
                        </a:rPr>
                        <a:t>Average</a:t>
                      </a:r>
                    </a:p>
                  </a:txBody>
                  <a:tcPr marL="91425" marR="91425" marT="91425" marB="91425" horzOverflow="overflow"/>
                </a:tc>
                <a:tc>
                  <a:txBody>
                    <a:bodyPr/>
                    <a:lstStyle/>
                    <a:p>
                      <a:pPr algn="l">
                        <a:defRPr sz="1800"/>
                      </a:pPr>
                      <a:r>
                        <a:rPr sz="1400">
                          <a:sym typeface="Arial"/>
                        </a:rPr>
                        <a:t>0.52</a:t>
                      </a:r>
                    </a:p>
                  </a:txBody>
                  <a:tcPr marL="91425" marR="91425" marT="91425" marB="91425" horzOverflow="overflow"/>
                </a:tc>
                <a:tc>
                  <a:txBody>
                    <a:bodyPr/>
                    <a:lstStyle/>
                    <a:p>
                      <a:pPr algn="l">
                        <a:defRPr sz="1800"/>
                      </a:pPr>
                      <a:r>
                        <a:rPr sz="1400">
                          <a:sym typeface="Arial"/>
                        </a:rPr>
                        <a:t>0.52</a:t>
                      </a:r>
                    </a:p>
                  </a:txBody>
                  <a:tcPr marL="91425" marR="91425" marT="91425" marB="91425" horzOverflow="overflow"/>
                </a:tc>
                <a:tc>
                  <a:txBody>
                    <a:bodyPr/>
                    <a:lstStyle/>
                    <a:p>
                      <a:pPr algn="l">
                        <a:defRPr sz="1800"/>
                      </a:pPr>
                      <a:r>
                        <a:rPr sz="1400">
                          <a:sym typeface="Arial"/>
                        </a:rPr>
                        <a:t>0.52</a:t>
                      </a:r>
                    </a:p>
                  </a:txBody>
                  <a:tcPr marL="91425" marR="91425" marT="91425" marB="91425" horzOverflow="overflow"/>
                </a:tc>
                <a:tc>
                  <a:txBody>
                    <a:bodyPr/>
                    <a:lstStyle/>
                    <a:p>
                      <a:pPr algn="l">
                        <a:defRPr sz="1800"/>
                      </a:pPr>
                      <a:r>
                        <a:rPr sz="1400">
                          <a:sym typeface="Arial"/>
                        </a:rPr>
                        <a:t>151</a:t>
                      </a:r>
                    </a:p>
                  </a:txBody>
                  <a:tcPr marL="91425" marR="91425" marT="91425" marB="91425" horzOverflow="overflow"/>
                </a:tc>
              </a:tr>
            </a:tbl>
          </a:graphicData>
        </a:graphic>
      </p:graphicFrame>
      <p:sp>
        <p:nvSpPr>
          <p:cNvPr id="139" name="Shape 122"/>
          <p:cNvSpPr txBox="1"/>
          <p:nvPr/>
        </p:nvSpPr>
        <p:spPr>
          <a:xfrm>
            <a:off x="711424" y="3326450"/>
            <a:ext cx="7239001" cy="583434"/>
          </a:xfrm>
          <a:prstGeom prst="rect">
            <a:avLst/>
          </a:prstGeom>
          <a:ln w="12700">
            <a:miter lim="400000"/>
          </a:ln>
          <a:extLst>
            <a:ext uri="{C572A759-6A51-4108-AA02-DFA0A04FC94B}">
              <ma14:wrappingTextBoxFlag xmlns:ma14="http://schemas.microsoft.com/office/mac/drawingml/2011/main" val="1"/>
            </a:ext>
          </a:extLst>
        </p:spPr>
        <p:txBody>
          <a:bodyPr lIns="91424" tIns="91424" rIns="91424" bIns="91424">
            <a:spAutoFit/>
          </a:bodyPr>
          <a:lstStyle/>
          <a:p>
            <a:r>
              <a:t>The accuracy is 52% and clearly not very impressive, so we decided to use Naive Bayes as the baseline. </a:t>
            </a:r>
          </a:p>
        </p:txBody>
      </p:sp>
    </p:spTree>
  </p:cSld>
  <p:clrMapOvr>
    <a:masterClrMapping/>
  </p:clrMapOvr>
  <mc:AlternateContent xmlns:mc="http://schemas.openxmlformats.org/markup-compatibility/2006" xmlns:p14="http://schemas.microsoft.com/office/powerpoint/2010/main">
    <mc:Choice Requires="p14">
      <p:transition spd="slow">
        <p:fade thruBlk="1"/>
      </p:transition>
    </mc:Choice>
    <mc:Fallback xmlns="">
      <p:transition spd="med">
        <p:fade/>
      </p:transition>
    </mc:Fallback>
  </mc:AlternateContent>
</p:sld>
</file>

<file path=ppt/theme/theme1.xml><?xml version="1.0" encoding="utf-8"?>
<a:theme xmlns:a="http://schemas.openxmlformats.org/drawingml/2006/main" name="Business Contrast 16x9">
  <a:themeElements>
    <a:clrScheme name="Business Contrast 16x9">
      <a:dk1>
        <a:srgbClr val="000000"/>
      </a:dk1>
      <a:lt1>
        <a:srgbClr val="FFFFFF"/>
      </a:lt1>
      <a:dk2>
        <a:srgbClr val="A7A7A7"/>
      </a:dk2>
      <a:lt2>
        <a:srgbClr val="535353"/>
      </a:lt2>
      <a:accent1>
        <a:srgbClr val="00AEEF"/>
      </a:accent1>
      <a:accent2>
        <a:srgbClr val="EA428A"/>
      </a:accent2>
      <a:accent3>
        <a:srgbClr val="EED500"/>
      </a:accent3>
      <a:accent4>
        <a:srgbClr val="F5A70D"/>
      </a:accent4>
      <a:accent5>
        <a:srgbClr val="8BCB30"/>
      </a:accent5>
      <a:accent6>
        <a:srgbClr val="9962C1"/>
      </a:accent6>
      <a:hlink>
        <a:srgbClr val="0000FF"/>
      </a:hlink>
      <a:folHlink>
        <a:srgbClr val="FF00FF"/>
      </a:folHlink>
    </a:clrScheme>
    <a:fontScheme name="Business Contrast 16x9">
      <a:majorFont>
        <a:latin typeface="Helvetica"/>
        <a:ea typeface="Helvetica"/>
        <a:cs typeface="Helvetica"/>
      </a:majorFont>
      <a:minorFont>
        <a:latin typeface="Helvetica Neue"/>
        <a:ea typeface="Helvetica Neue"/>
        <a:cs typeface="Helvetica Neue"/>
      </a:minorFont>
    </a:fontScheme>
    <a:fmtScheme name="Business Contrast 16x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usiness Contrast 16x9">
  <a:themeElements>
    <a:clrScheme name="Business Contrast 16x9">
      <a:dk1>
        <a:srgbClr val="000000"/>
      </a:dk1>
      <a:lt1>
        <a:srgbClr val="FFFFFF"/>
      </a:lt1>
      <a:dk2>
        <a:srgbClr val="A7A7A7"/>
      </a:dk2>
      <a:lt2>
        <a:srgbClr val="535353"/>
      </a:lt2>
      <a:accent1>
        <a:srgbClr val="00AEEF"/>
      </a:accent1>
      <a:accent2>
        <a:srgbClr val="EA428A"/>
      </a:accent2>
      <a:accent3>
        <a:srgbClr val="EED500"/>
      </a:accent3>
      <a:accent4>
        <a:srgbClr val="F5A70D"/>
      </a:accent4>
      <a:accent5>
        <a:srgbClr val="8BCB30"/>
      </a:accent5>
      <a:accent6>
        <a:srgbClr val="9962C1"/>
      </a:accent6>
      <a:hlink>
        <a:srgbClr val="0000FF"/>
      </a:hlink>
      <a:folHlink>
        <a:srgbClr val="FF00FF"/>
      </a:folHlink>
    </a:clrScheme>
    <a:fontScheme name="Business Contrast 16x9">
      <a:majorFont>
        <a:latin typeface="Helvetica"/>
        <a:ea typeface="Helvetica"/>
        <a:cs typeface="Helvetica"/>
      </a:majorFont>
      <a:minorFont>
        <a:latin typeface="Helvetica Neue"/>
        <a:ea typeface="Helvetica Neue"/>
        <a:cs typeface="Helvetica Neue"/>
      </a:minorFont>
    </a:fontScheme>
    <a:fmtScheme name="Business Contrast 16x9">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2552</Words>
  <Application>Microsoft Macintosh PowerPoint</Application>
  <PresentationFormat>On-screen Show (16:9)</PresentationFormat>
  <Paragraphs>259</Paragraphs>
  <Slides>23</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Georgia</vt:lpstr>
      <vt:lpstr>Helvetica</vt:lpstr>
      <vt:lpstr>Helvetica Neue</vt:lpstr>
      <vt:lpstr>Business Contrast 16x9</vt:lpstr>
      <vt:lpstr>StoryNext 2</vt:lpstr>
      <vt:lpstr>Problem Statement</vt:lpstr>
      <vt:lpstr>Sketches and Ideas..</vt:lpstr>
      <vt:lpstr>More things...</vt:lpstr>
      <vt:lpstr>Reference &amp; Related Works</vt:lpstr>
      <vt:lpstr>Data Sources</vt:lpstr>
      <vt:lpstr>Methodology</vt:lpstr>
      <vt:lpstr>Methodology 1: Naive Bayes</vt:lpstr>
      <vt:lpstr>Naive Bayes: Result</vt:lpstr>
      <vt:lpstr>Methodology 2: SVM and Random Forest</vt:lpstr>
      <vt:lpstr>SVM versus Random Forest: Result</vt:lpstr>
      <vt:lpstr>SVM versus Random Forest: Analysis</vt:lpstr>
      <vt:lpstr>Methodology 3: RNN</vt:lpstr>
      <vt:lpstr>Methodology 3: RNN...</vt:lpstr>
      <vt:lpstr>Results: RNN</vt:lpstr>
      <vt:lpstr>Methodology 4: Valence &amp; Arousal</vt:lpstr>
      <vt:lpstr>Methodology 4: Valence &amp; Arousal...</vt:lpstr>
      <vt:lpstr>Methodology 4: Valence &amp; Arousal ...</vt:lpstr>
      <vt:lpstr>Results: Valence &amp; Arousal</vt:lpstr>
      <vt:lpstr>Demo Time!</vt:lpstr>
      <vt:lpstr>References</vt:lpstr>
      <vt:lpstr>References..</vt:lpstr>
      <vt:lpstr>Thank You!</vt:lpstr>
    </vt:vector>
  </TitlesOfParts>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StoryNext 2</dc:title>
  <cp:lastModifiedBy>Biswaraj Kar</cp:lastModifiedBy>
  <cp:revision>1</cp:revision>
  <dcterms:modified xsi:type="dcterms:W3CDTF">2017-12-10T17:50:21Z</dcterms:modified>
</cp:coreProperties>
</file>